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2" r:id="rId5"/>
    <p:sldId id="259" r:id="rId6"/>
    <p:sldId id="260" r:id="rId7"/>
    <p:sldId id="261" r:id="rId8"/>
    <p:sldId id="258" r:id="rId9"/>
    <p:sldId id="265" r:id="rId10"/>
    <p:sldId id="266" r:id="rId11"/>
    <p:sldId id="267" r:id="rId12"/>
    <p:sldId id="268" r:id="rId13"/>
    <p:sldId id="269" r:id="rId14"/>
    <p:sldId id="270" r:id="rId15"/>
    <p:sldId id="271" r:id="rId16"/>
    <p:sldId id="272" r:id="rId17"/>
    <p:sldId id="273" r:id="rId18"/>
    <p:sldId id="274" r:id="rId19"/>
    <p:sldId id="287" r:id="rId20"/>
    <p:sldId id="288"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43" y="3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C0BB82-2438-40F9-957F-FD7351B90C6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0367F3F-BB98-4343-9A08-7BD0EFAE0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AFCAE83-F651-4603-A6BB-37A383F437A0}"/>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5" name="Symbol zastępczy stopki 4">
            <a:extLst>
              <a:ext uri="{FF2B5EF4-FFF2-40B4-BE49-F238E27FC236}">
                <a16:creationId xmlns:a16="http://schemas.microsoft.com/office/drawing/2014/main" id="{1E7D1A60-9516-477F-AACD-305A473D4F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0C853FB-02AD-421B-9D1E-FAA859D881AB}"/>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25554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F67D8B-CE47-4E68-AE2D-8CF731A8B29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84374B7-2B19-43A3-87B9-11180FEB28B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4CEF8EF-AE0B-4B27-8A8B-A38246A90C93}"/>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5" name="Symbol zastępczy stopki 4">
            <a:extLst>
              <a:ext uri="{FF2B5EF4-FFF2-40B4-BE49-F238E27FC236}">
                <a16:creationId xmlns:a16="http://schemas.microsoft.com/office/drawing/2014/main" id="{B45D407D-4194-428F-B1B9-A31FE9A017B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57EC0C6-0EC1-43A9-8536-9010AC3A4279}"/>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124691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EE65676-E3D6-4BC3-8C59-A99B15AF6AC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B2A9773-8167-4CAD-B97B-34F21786E0B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9D4C592-8BD4-4799-B076-D035415B5204}"/>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5" name="Symbol zastępczy stopki 4">
            <a:extLst>
              <a:ext uri="{FF2B5EF4-FFF2-40B4-BE49-F238E27FC236}">
                <a16:creationId xmlns:a16="http://schemas.microsoft.com/office/drawing/2014/main" id="{A4226FE4-FF7F-419D-B1D4-2182E60865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AEC4935-CF1D-4861-8D42-580B494489F6}"/>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335391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77E35E-EB2A-4131-9CC9-E4F1B5030E9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423927A-4D9D-4102-A86B-88E6E7A4636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2387CE3-02B5-4737-B4AE-D0E369B47CE3}"/>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5" name="Symbol zastępczy stopki 4">
            <a:extLst>
              <a:ext uri="{FF2B5EF4-FFF2-40B4-BE49-F238E27FC236}">
                <a16:creationId xmlns:a16="http://schemas.microsoft.com/office/drawing/2014/main" id="{3AA72C99-834E-4765-9D82-A1D5B399174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7738849-E2CE-4074-8583-086653B2BBA4}"/>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152493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6E0AF-2258-4D8D-853A-24F039A74FC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E6C1D7F8-25C9-4EE6-B057-6C9BC88FF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4B2997F-7338-4536-9CA6-5A5CCE7CE66B}"/>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5" name="Symbol zastępczy stopki 4">
            <a:extLst>
              <a:ext uri="{FF2B5EF4-FFF2-40B4-BE49-F238E27FC236}">
                <a16:creationId xmlns:a16="http://schemas.microsoft.com/office/drawing/2014/main" id="{80DE0590-456B-49EB-8984-1DF2EC0D80C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A62F64D-9917-4B9D-BE73-772179EB434A}"/>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97487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03579D-0EA1-44A4-A0B5-3293ED7A0ED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70740B8-08FA-48DD-B1C0-A82C73BBBD0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A4754C2-5764-433F-85BC-E1E78BD7788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587FAB8-1562-4498-9F62-78B2B5E1A6E5}"/>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6" name="Symbol zastępczy stopki 5">
            <a:extLst>
              <a:ext uri="{FF2B5EF4-FFF2-40B4-BE49-F238E27FC236}">
                <a16:creationId xmlns:a16="http://schemas.microsoft.com/office/drawing/2014/main" id="{33C73633-E64B-456C-B181-485FA55AAF2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20814E2-51AF-49CF-B975-BBFB821C8B97}"/>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51430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39FD17-E9C7-476D-A91D-32C72E0E761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2A42A64-C7B2-45C7-9156-5051BCEA1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A7EEC17-4D10-4B14-915E-49D8A590A78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7E26BE3-8384-4842-97EE-FCFC15D6A0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2E408BE-500B-438D-A78E-42804BEC56E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9EAB9B6-CA5D-424D-A444-15C6D84D6257}"/>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8" name="Symbol zastępczy stopki 7">
            <a:extLst>
              <a:ext uri="{FF2B5EF4-FFF2-40B4-BE49-F238E27FC236}">
                <a16:creationId xmlns:a16="http://schemas.microsoft.com/office/drawing/2014/main" id="{3A40FE66-36F6-44DC-BE2A-4E35CBCF9EF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3BB3183-943B-4F10-982D-B35D904DCF14}"/>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11639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881A86-5358-4805-9DB7-381FB114836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CBF82FF-924D-44CA-9205-049C8A7CF9BA}"/>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4" name="Symbol zastępczy stopki 3">
            <a:extLst>
              <a:ext uri="{FF2B5EF4-FFF2-40B4-BE49-F238E27FC236}">
                <a16:creationId xmlns:a16="http://schemas.microsoft.com/office/drawing/2014/main" id="{232E90F9-2577-4DF7-90C6-4017A1E3061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EAB2E78-1B55-49BC-B89F-119506F02015}"/>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67382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76457CF-FA18-4D58-AA9F-762FCAEDED79}"/>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3" name="Symbol zastępczy stopki 2">
            <a:extLst>
              <a:ext uri="{FF2B5EF4-FFF2-40B4-BE49-F238E27FC236}">
                <a16:creationId xmlns:a16="http://schemas.microsoft.com/office/drawing/2014/main" id="{7C303C35-221C-43A6-8207-D18269D2AB7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866BCCE-57D5-47C7-8F22-48F478F8DAA9}"/>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207209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F8F076-67E4-4EBF-AEB2-7CFEF982B12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2B30EAC7-B63F-4C31-B42C-94BABDBA7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C8FCDBB-D95E-421D-B89D-0761AF018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66B0D27-FD32-432E-A2B2-52A80979ADBF}"/>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6" name="Symbol zastępczy stopki 5">
            <a:extLst>
              <a:ext uri="{FF2B5EF4-FFF2-40B4-BE49-F238E27FC236}">
                <a16:creationId xmlns:a16="http://schemas.microsoft.com/office/drawing/2014/main" id="{EC69451C-2702-4C94-A37C-632135BE997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B17F583-2DF1-46EB-A591-7305AC28CD3B}"/>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188024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3D9C6-04B5-4C87-A60B-777311FBB4A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C2BBF07-5FDA-44DF-BFEF-A19A1C46C7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0B2F009-4212-43FE-9770-E2AFF0FBF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58F09C5-CE6A-4FDE-8519-0C0B459E3B78}"/>
              </a:ext>
            </a:extLst>
          </p:cNvPr>
          <p:cNvSpPr>
            <a:spLocks noGrp="1"/>
          </p:cNvSpPr>
          <p:nvPr>
            <p:ph type="dt" sz="half" idx="10"/>
          </p:nvPr>
        </p:nvSpPr>
        <p:spPr/>
        <p:txBody>
          <a:bodyPr/>
          <a:lstStyle/>
          <a:p>
            <a:fld id="{313AC708-A461-41F5-B0A0-3526F2F04108}" type="datetimeFigureOut">
              <a:rPr lang="pl-PL" smtClean="0"/>
              <a:pPr/>
              <a:t>27.01.2021</a:t>
            </a:fld>
            <a:endParaRPr lang="pl-PL"/>
          </a:p>
        </p:txBody>
      </p:sp>
      <p:sp>
        <p:nvSpPr>
          <p:cNvPr id="6" name="Symbol zastępczy stopki 5">
            <a:extLst>
              <a:ext uri="{FF2B5EF4-FFF2-40B4-BE49-F238E27FC236}">
                <a16:creationId xmlns:a16="http://schemas.microsoft.com/office/drawing/2014/main" id="{420F5034-4D85-41EA-BD1C-9D05749AD40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35080DB-85E3-4E13-9BDB-9AA12DAFBCB9}"/>
              </a:ext>
            </a:extLst>
          </p:cNvPr>
          <p:cNvSpPr>
            <a:spLocks noGrp="1"/>
          </p:cNvSpPr>
          <p:nvPr>
            <p:ph type="sldNum" sz="quarter" idx="12"/>
          </p:nvPr>
        </p:nvSpPr>
        <p:spPr/>
        <p:txBody>
          <a:bodyPr/>
          <a:lstStyle/>
          <a:p>
            <a:fld id="{03C953AF-CE73-47D5-8EF4-CE2BA1D71DC0}" type="slidenum">
              <a:rPr lang="pl-PL" smtClean="0"/>
              <a:pPr/>
              <a:t>‹#›</a:t>
            </a:fld>
            <a:endParaRPr lang="pl-PL"/>
          </a:p>
        </p:txBody>
      </p:sp>
    </p:spTree>
    <p:extLst>
      <p:ext uri="{BB962C8B-B14F-4D97-AF65-F5344CB8AC3E}">
        <p14:creationId xmlns:p14="http://schemas.microsoft.com/office/powerpoint/2010/main" val="417644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46EBE02-87A0-4245-8A1D-0E7F01A99C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A076D6C-2449-4A9D-8BAC-05097458C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11E61B9-8177-40C3-A08C-AD8AEE2C4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AC708-A461-41F5-B0A0-3526F2F04108}" type="datetimeFigureOut">
              <a:rPr lang="pl-PL" smtClean="0"/>
              <a:pPr/>
              <a:t>27.01.2021</a:t>
            </a:fld>
            <a:endParaRPr lang="pl-PL"/>
          </a:p>
        </p:txBody>
      </p:sp>
      <p:sp>
        <p:nvSpPr>
          <p:cNvPr id="5" name="Symbol zastępczy stopki 4">
            <a:extLst>
              <a:ext uri="{FF2B5EF4-FFF2-40B4-BE49-F238E27FC236}">
                <a16:creationId xmlns:a16="http://schemas.microsoft.com/office/drawing/2014/main" id="{294FE436-4551-41B2-A716-3C73EB7DC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B804CD9-099B-4F39-8CEB-80BBCE016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953AF-CE73-47D5-8EF4-CE2BA1D71DC0}" type="slidenum">
              <a:rPr lang="pl-PL" smtClean="0"/>
              <a:pPr/>
              <a:t>‹#›</a:t>
            </a:fld>
            <a:endParaRPr lang="pl-PL"/>
          </a:p>
        </p:txBody>
      </p:sp>
    </p:spTree>
    <p:extLst>
      <p:ext uri="{BB962C8B-B14F-4D97-AF65-F5344CB8AC3E}">
        <p14:creationId xmlns:p14="http://schemas.microsoft.com/office/powerpoint/2010/main" val="285925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gospodarkalesna.pl/glowica-harvesterow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1F7DEF-F841-46C5-B07F-636952CF9B55}"/>
              </a:ext>
            </a:extLst>
          </p:cNvPr>
          <p:cNvPicPr>
            <a:picLocks noChangeAspect="1"/>
          </p:cNvPicPr>
          <p:nvPr/>
        </p:nvPicPr>
        <p:blipFill rotWithShape="1">
          <a:blip r:embed="rId2"/>
          <a:srcRect l="4771" r="32029"/>
          <a:stretch/>
        </p:blipFill>
        <p:spPr>
          <a:xfrm>
            <a:off x="3601415" y="10"/>
            <a:ext cx="8668512" cy="6857990"/>
          </a:xfrm>
          <a:prstGeom prst="rect">
            <a:avLst/>
          </a:prstGeom>
        </p:spPr>
      </p:pic>
      <p:sp>
        <p:nvSpPr>
          <p:cNvPr id="112"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AF9191FE-32E1-4029-A40F-C99924003D67}"/>
              </a:ext>
            </a:extLst>
          </p:cNvPr>
          <p:cNvSpPr>
            <a:spLocks noGrp="1"/>
          </p:cNvSpPr>
          <p:nvPr>
            <p:ph type="ctrTitle"/>
          </p:nvPr>
        </p:nvSpPr>
        <p:spPr>
          <a:xfrm>
            <a:off x="353290" y="1580551"/>
            <a:ext cx="6118531" cy="2023250"/>
          </a:xfrm>
        </p:spPr>
        <p:txBody>
          <a:bodyPr anchor="b">
            <a:normAutofit fontScale="90000"/>
          </a:bodyPr>
          <a:lstStyle/>
          <a:p>
            <a:pPr algn="l"/>
            <a:r>
              <a:rPr lang="pl-PL" sz="4800" b="1" dirty="0">
                <a:solidFill>
                  <a:srgbClr val="66FF33"/>
                </a:solidFill>
                <a:effectLst>
                  <a:outerShdw blurRad="38100" dist="38100" dir="2700000" algn="tl">
                    <a:srgbClr val="000000">
                      <a:alpha val="43137"/>
                    </a:srgbClr>
                  </a:outerShdw>
                </a:effectLst>
                <a:latin typeface="Broadway" panose="04040905080B02020502" pitchFamily="82" charset="0"/>
              </a:rPr>
              <a:t>BUDOWA </a:t>
            </a:r>
            <a:br>
              <a:rPr lang="pl-PL" sz="4800" b="1" dirty="0">
                <a:solidFill>
                  <a:srgbClr val="66FF33"/>
                </a:solidFill>
                <a:effectLst>
                  <a:outerShdw blurRad="38100" dist="38100" dir="2700000" algn="tl">
                    <a:srgbClr val="000000">
                      <a:alpha val="43137"/>
                    </a:srgbClr>
                  </a:outerShdw>
                </a:effectLst>
                <a:latin typeface="Broadway" panose="04040905080B02020502" pitchFamily="82" charset="0"/>
              </a:rPr>
            </a:br>
            <a:r>
              <a:rPr lang="pl-PL" sz="4800" b="1" dirty="0">
                <a:solidFill>
                  <a:srgbClr val="66FF33"/>
                </a:solidFill>
                <a:effectLst>
                  <a:outerShdw blurRad="38100" dist="38100" dir="2700000" algn="tl">
                    <a:srgbClr val="000000">
                      <a:alpha val="43137"/>
                    </a:srgbClr>
                  </a:outerShdw>
                </a:effectLst>
                <a:latin typeface="Broadway" panose="04040905080B02020502" pitchFamily="82" charset="0"/>
              </a:rPr>
              <a:t>GŁOWICY </a:t>
            </a:r>
            <a:br>
              <a:rPr lang="pl-PL" sz="4800" b="1" dirty="0">
                <a:solidFill>
                  <a:srgbClr val="66FF33"/>
                </a:solidFill>
                <a:effectLst>
                  <a:outerShdw blurRad="38100" dist="38100" dir="2700000" algn="tl">
                    <a:srgbClr val="000000">
                      <a:alpha val="43137"/>
                    </a:srgbClr>
                  </a:outerShdw>
                </a:effectLst>
                <a:latin typeface="Broadway" panose="04040905080B02020502" pitchFamily="82" charset="0"/>
              </a:rPr>
            </a:br>
            <a:r>
              <a:rPr lang="pl-PL" sz="4800" b="1" dirty="0">
                <a:solidFill>
                  <a:srgbClr val="66FF33"/>
                </a:solidFill>
                <a:effectLst>
                  <a:outerShdw blurRad="38100" dist="38100" dir="2700000" algn="tl">
                    <a:srgbClr val="000000">
                      <a:alpha val="43137"/>
                    </a:srgbClr>
                  </a:outerShdw>
                </a:effectLst>
                <a:latin typeface="Broadway" panose="04040905080B02020502" pitchFamily="82" charset="0"/>
              </a:rPr>
              <a:t>HARWESTEROWEJ</a:t>
            </a:r>
          </a:p>
        </p:txBody>
      </p:sp>
      <p:sp>
        <p:nvSpPr>
          <p:cNvPr id="1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4"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az 5">
            <a:extLst>
              <a:ext uri="{FF2B5EF4-FFF2-40B4-BE49-F238E27FC236}">
                <a16:creationId xmlns:a16="http://schemas.microsoft.com/office/drawing/2014/main" id="{15E427CC-FEDF-4079-834B-BE3B37483F03}"/>
              </a:ext>
            </a:extLst>
          </p:cNvPr>
          <p:cNvPicPr>
            <a:picLocks noChangeAspect="1"/>
          </p:cNvPicPr>
          <p:nvPr/>
        </p:nvPicPr>
        <p:blipFill>
          <a:blip r:embed="rId3"/>
          <a:stretch>
            <a:fillRect/>
          </a:stretch>
        </p:blipFill>
        <p:spPr>
          <a:xfrm>
            <a:off x="9815275" y="131857"/>
            <a:ext cx="2070194" cy="1782667"/>
          </a:xfrm>
          <a:prstGeom prst="rect">
            <a:avLst/>
          </a:prstGeom>
        </p:spPr>
      </p:pic>
    </p:spTree>
    <p:extLst>
      <p:ext uri="{BB962C8B-B14F-4D97-AF65-F5344CB8AC3E}">
        <p14:creationId xmlns:p14="http://schemas.microsoft.com/office/powerpoint/2010/main" val="24851727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7C889B4F-C160-4DB1-B6F1-F2F859DB2D8A}"/>
              </a:ext>
            </a:extLst>
          </p:cNvPr>
          <p:cNvSpPr>
            <a:spLocks noGrp="1"/>
          </p:cNvSpPr>
          <p:nvPr>
            <p:ph sz="half" idx="2"/>
          </p:nvPr>
        </p:nvSpPr>
        <p:spPr>
          <a:xfrm>
            <a:off x="171635" y="1"/>
            <a:ext cx="12020365" cy="1562470"/>
          </a:xfrm>
        </p:spPr>
        <p:txBody>
          <a:bodyPr>
            <a:normAutofit lnSpcReduction="10000"/>
          </a:bodyPr>
          <a:lstStyle/>
          <a:p>
            <a:pPr marL="0" indent="0">
              <a:buNone/>
            </a:pPr>
            <a:r>
              <a:rPr lang="pl-PL" sz="2000" b="1" dirty="0"/>
              <a:t>Moduły</a:t>
            </a:r>
          </a:p>
          <a:p>
            <a:pPr marL="0" indent="0">
              <a:buNone/>
            </a:pPr>
            <a:r>
              <a:rPr lang="pl-PL" sz="2000" dirty="0"/>
              <a:t>Moduły – ich zadanie polega na zbieraniu informacji z czujników , kodowanie ich i wysyłanie do komputera. Po przeanalizowaniu informacji , dane wracają do modułów są rozkodowywane i przekazywane do bloku zaworowego głowicy. Co producent to inny system sterowania, czyli możemy mieć w głowicy </a:t>
            </a:r>
            <a:r>
              <a:rPr lang="pl-PL" sz="2000" dirty="0" err="1"/>
              <a:t>np</a:t>
            </a:r>
            <a:r>
              <a:rPr lang="pl-PL" sz="2000" dirty="0"/>
              <a:t> 5 modułów , a możemy mieć jeden. Natomiast sam zakres wykonywania funkcji jest taki sam. Działają podobnie.</a:t>
            </a:r>
          </a:p>
          <a:p>
            <a:endParaRPr lang="pl-PL" dirty="0"/>
          </a:p>
        </p:txBody>
      </p:sp>
      <p:pic>
        <p:nvPicPr>
          <p:cNvPr id="19" name="Obraz 18">
            <a:extLst>
              <a:ext uri="{FF2B5EF4-FFF2-40B4-BE49-F238E27FC236}">
                <a16:creationId xmlns:a16="http://schemas.microsoft.com/office/drawing/2014/main" id="{8A1F4A3C-3ACD-4210-AF84-869CB6618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635" y="1420428"/>
            <a:ext cx="2166151" cy="2592280"/>
          </a:xfrm>
          <a:prstGeom prst="rect">
            <a:avLst/>
          </a:prstGeom>
        </p:spPr>
      </p:pic>
      <p:pic>
        <p:nvPicPr>
          <p:cNvPr id="21" name="Obraz 20">
            <a:extLst>
              <a:ext uri="{FF2B5EF4-FFF2-40B4-BE49-F238E27FC236}">
                <a16:creationId xmlns:a16="http://schemas.microsoft.com/office/drawing/2014/main" id="{76FAD018-34DC-412E-9CA4-FD37DECD1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143" y="1420427"/>
            <a:ext cx="2166151" cy="2592280"/>
          </a:xfrm>
          <a:prstGeom prst="rect">
            <a:avLst/>
          </a:prstGeom>
        </p:spPr>
      </p:pic>
      <p:pic>
        <p:nvPicPr>
          <p:cNvPr id="23" name="Obraz 22">
            <a:extLst>
              <a:ext uri="{FF2B5EF4-FFF2-40B4-BE49-F238E27FC236}">
                <a16:creationId xmlns:a16="http://schemas.microsoft.com/office/drawing/2014/main" id="{97BE6B98-B66E-48AD-93F4-B14A8557A4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28" y="4221328"/>
            <a:ext cx="2129533" cy="2592280"/>
          </a:xfrm>
          <a:prstGeom prst="rect">
            <a:avLst/>
          </a:prstGeom>
        </p:spPr>
      </p:pic>
      <p:pic>
        <p:nvPicPr>
          <p:cNvPr id="27" name="Obraz 26">
            <a:extLst>
              <a:ext uri="{FF2B5EF4-FFF2-40B4-BE49-F238E27FC236}">
                <a16:creationId xmlns:a16="http://schemas.microsoft.com/office/drawing/2014/main" id="{97482EE5-6420-4292-8418-1AE1EC0B01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9143" y="4221328"/>
            <a:ext cx="2166151" cy="2592280"/>
          </a:xfrm>
          <a:prstGeom prst="rect">
            <a:avLst/>
          </a:prstGeom>
        </p:spPr>
      </p:pic>
      <p:pic>
        <p:nvPicPr>
          <p:cNvPr id="29" name="Obraz 28">
            <a:extLst>
              <a:ext uri="{FF2B5EF4-FFF2-40B4-BE49-F238E27FC236}">
                <a16:creationId xmlns:a16="http://schemas.microsoft.com/office/drawing/2014/main" id="{93C39644-BCE4-4341-B108-047D71B2AC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7718" y="2995450"/>
            <a:ext cx="3191895" cy="2861559"/>
          </a:xfrm>
          <a:prstGeom prst="rect">
            <a:avLst/>
          </a:prstGeom>
        </p:spPr>
      </p:pic>
      <p:pic>
        <p:nvPicPr>
          <p:cNvPr id="3074" name="Picture 2" descr="C:\Users\Blok\Desktop\received_235579144711656.jpeg"/>
          <p:cNvPicPr>
            <a:picLocks noChangeAspect="1" noChangeArrowheads="1"/>
          </p:cNvPicPr>
          <p:nvPr/>
        </p:nvPicPr>
        <p:blipFill>
          <a:blip r:embed="rId7"/>
          <a:srcRect/>
          <a:stretch>
            <a:fillRect/>
          </a:stretch>
        </p:blipFill>
        <p:spPr bwMode="auto">
          <a:xfrm>
            <a:off x="8891752" y="2124608"/>
            <a:ext cx="3300248" cy="4435817"/>
          </a:xfrm>
          <a:prstGeom prst="rect">
            <a:avLst/>
          </a:prstGeom>
          <a:noFill/>
        </p:spPr>
      </p:pic>
    </p:spTree>
    <p:extLst>
      <p:ext uri="{BB962C8B-B14F-4D97-AF65-F5344CB8AC3E}">
        <p14:creationId xmlns:p14="http://schemas.microsoft.com/office/powerpoint/2010/main" val="163471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7D1C25D-30FF-4F99-A6C2-EABE574DD31B}"/>
              </a:ext>
            </a:extLst>
          </p:cNvPr>
          <p:cNvSpPr>
            <a:spLocks noGrp="1"/>
          </p:cNvSpPr>
          <p:nvPr>
            <p:ph sz="half" idx="1"/>
          </p:nvPr>
        </p:nvSpPr>
        <p:spPr>
          <a:xfrm>
            <a:off x="660647" y="112235"/>
            <a:ext cx="5181600" cy="6581528"/>
          </a:xfrm>
        </p:spPr>
        <p:txBody>
          <a:bodyPr>
            <a:normAutofit fontScale="32500" lnSpcReduction="20000"/>
          </a:bodyPr>
          <a:lstStyle/>
          <a:p>
            <a:pPr marL="0" indent="0">
              <a:buNone/>
            </a:pPr>
            <a:r>
              <a:rPr lang="pl-PL" sz="8000" b="1" dirty="0"/>
              <a:t>Czujniki</a:t>
            </a:r>
          </a:p>
          <a:p>
            <a:pPr marL="0" indent="0">
              <a:buNone/>
            </a:pPr>
            <a:r>
              <a:rPr lang="pl-PL" sz="5500" dirty="0"/>
              <a:t>Czujniki elementy elektroniczne do pomiaru ustawień noży , długości , piły. Zwykle są to </a:t>
            </a:r>
            <a:r>
              <a:rPr lang="pl-PL" sz="5500" dirty="0" err="1"/>
              <a:t>enkodery</a:t>
            </a:r>
            <a:r>
              <a:rPr lang="pl-PL" sz="5500" dirty="0"/>
              <a:t> lub czujniki indukcyjne. Są także czujniki ciśnienia oleju w bloku zaworowym. Czujniki ciśnienia służą do kontrolowania ustawień zaworów proporcjonalnych oraz kontroli ciśnień w bloku. W sytuacjach ekstremalnych jest zatrzymywany wydatek z pompy żeby nie uszkodzić bloku zaworowego.</a:t>
            </a:r>
          </a:p>
          <a:p>
            <a:pPr marL="0" indent="0">
              <a:buNone/>
            </a:pPr>
            <a:r>
              <a:rPr lang="pl-PL" sz="5500" dirty="0"/>
              <a:t>Najważniejszym elementem systemu głowicy jest algorytm oprogramowania. Nie jest to panel który widzi operator , czyli wyświetlacz na którym pokazywana jest długość, średnica gdzie można modyfikować ustawienia. Panel powiązany jest oczywiście ściśle z algorytmem i tworzy to razem oprogramowanie głowicy. Oprogramowanie przez interfejsy wejść i wyjść odczytuje dane z czujników rozmieszczonych na głowicy i po przeanalizowaniu steruje zaworami w głowicy. Operator oczywiście ma możliwość ręcznego sterowania zachowaniem głowicy za pomocą przycisków , aby dostosować je najlepiej dla każdego drzewa. Jeśli “sztuka” ma krzywizny , jest oblodzona, bez ręcznej korekty nie przejdzie przez głowice. Każdy z producentów stosuje swoje oprogramowanie EPEC Herman, DASA, </a:t>
            </a:r>
            <a:r>
              <a:rPr lang="pl-PL" sz="5500" dirty="0" err="1"/>
              <a:t>TimberMatic</a:t>
            </a:r>
            <a:r>
              <a:rPr lang="pl-PL" sz="5500" dirty="0"/>
              <a:t>, </a:t>
            </a:r>
            <a:r>
              <a:rPr lang="pl-PL" sz="5500" dirty="0" err="1"/>
              <a:t>Opti</a:t>
            </a:r>
            <a:r>
              <a:rPr lang="pl-PL" sz="5500" dirty="0"/>
              <a:t> etc. Z punktu widzenia użytkownika (panelu operatora) są zmienione , mają dodatkowe opcje. Natomiast sama zasada działania jest bardzo podobna. Odczytać informacje o drzewie w głowicy i najlepiej dostosować parametry głowicy.</a:t>
            </a:r>
          </a:p>
          <a:p>
            <a:endParaRPr lang="pl-PL" dirty="0"/>
          </a:p>
        </p:txBody>
      </p:sp>
      <p:pic>
        <p:nvPicPr>
          <p:cNvPr id="5" name="Symbol zastępczy zawartości 4">
            <a:extLst>
              <a:ext uri="{FF2B5EF4-FFF2-40B4-BE49-F238E27FC236}">
                <a16:creationId xmlns:a16="http://schemas.microsoft.com/office/drawing/2014/main" id="{9D31D754-79D0-448E-989C-406687C3199C}"/>
              </a:ext>
            </a:extLst>
          </p:cNvPr>
          <p:cNvPicPr>
            <a:picLocks noGrp="1" noChangeAspect="1"/>
          </p:cNvPicPr>
          <p:nvPr>
            <p:ph sz="half" idx="2"/>
          </p:nvPr>
        </p:nvPicPr>
        <p:blipFill rotWithShape="1">
          <a:blip r:embed="rId2"/>
          <a:srcRect b="33494"/>
          <a:stretch/>
        </p:blipFill>
        <p:spPr>
          <a:xfrm>
            <a:off x="5842247" y="1184260"/>
            <a:ext cx="6248399" cy="2730792"/>
          </a:xfrm>
          <a:prstGeom prst="rect">
            <a:avLst/>
          </a:prstGeom>
        </p:spPr>
      </p:pic>
      <p:sp>
        <p:nvSpPr>
          <p:cNvPr id="7" name="pole tekstowe 6">
            <a:extLst>
              <a:ext uri="{FF2B5EF4-FFF2-40B4-BE49-F238E27FC236}">
                <a16:creationId xmlns:a16="http://schemas.microsoft.com/office/drawing/2014/main" id="{904DE8F0-0BFA-4010-B9A3-5B4DD614177A}"/>
              </a:ext>
            </a:extLst>
          </p:cNvPr>
          <p:cNvSpPr txBox="1"/>
          <p:nvPr/>
        </p:nvSpPr>
        <p:spPr>
          <a:xfrm>
            <a:off x="6482918" y="707539"/>
            <a:ext cx="4960399" cy="369332"/>
          </a:xfrm>
          <a:prstGeom prst="rect">
            <a:avLst/>
          </a:prstGeom>
          <a:noFill/>
        </p:spPr>
        <p:txBody>
          <a:bodyPr wrap="square">
            <a:spAutoFit/>
          </a:bodyPr>
          <a:lstStyle/>
          <a:p>
            <a:r>
              <a:rPr lang="pl-PL" b="1" dirty="0"/>
              <a:t>URZĄDZENIE POMIAROWE</a:t>
            </a:r>
          </a:p>
        </p:txBody>
      </p:sp>
      <p:pic>
        <p:nvPicPr>
          <p:cNvPr id="1027" name="Picture 3" descr="C:\Users\Blok\Desktop\received_1058936561290422.jpeg"/>
          <p:cNvPicPr>
            <a:picLocks noChangeAspect="1" noChangeArrowheads="1"/>
          </p:cNvPicPr>
          <p:nvPr/>
        </p:nvPicPr>
        <p:blipFill>
          <a:blip r:embed="rId3" cstate="print"/>
          <a:srcRect/>
          <a:stretch>
            <a:fillRect/>
          </a:stretch>
        </p:blipFill>
        <p:spPr bwMode="auto">
          <a:xfrm>
            <a:off x="9947526" y="3063263"/>
            <a:ext cx="2244474" cy="2992632"/>
          </a:xfrm>
          <a:prstGeom prst="rect">
            <a:avLst/>
          </a:prstGeom>
          <a:noFill/>
        </p:spPr>
      </p:pic>
      <p:pic>
        <p:nvPicPr>
          <p:cNvPr id="1028" name="Picture 4" descr="C:\Users\Blok\Desktop\received_121608019823885.jpeg"/>
          <p:cNvPicPr>
            <a:picLocks noChangeAspect="1" noChangeArrowheads="1"/>
          </p:cNvPicPr>
          <p:nvPr/>
        </p:nvPicPr>
        <p:blipFill>
          <a:blip r:embed="rId4" cstate="print"/>
          <a:srcRect/>
          <a:stretch>
            <a:fillRect/>
          </a:stretch>
        </p:blipFill>
        <p:spPr bwMode="auto">
          <a:xfrm>
            <a:off x="7646709" y="3812034"/>
            <a:ext cx="1560498" cy="2097445"/>
          </a:xfrm>
          <a:prstGeom prst="rect">
            <a:avLst/>
          </a:prstGeom>
          <a:noFill/>
        </p:spPr>
      </p:pic>
      <p:cxnSp>
        <p:nvCxnSpPr>
          <p:cNvPr id="11" name="Łącznik prosty 10"/>
          <p:cNvCxnSpPr>
            <a:endCxn id="15" idx="1"/>
          </p:cNvCxnSpPr>
          <p:nvPr/>
        </p:nvCxnSpPr>
        <p:spPr>
          <a:xfrm>
            <a:off x="8294336" y="4685288"/>
            <a:ext cx="1122619" cy="986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rot="10800000" flipV="1">
            <a:off x="9676264" y="3985144"/>
            <a:ext cx="1760565" cy="8052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pole tekstowe 14"/>
          <p:cNvSpPr txBox="1"/>
          <p:nvPr/>
        </p:nvSpPr>
        <p:spPr>
          <a:xfrm>
            <a:off x="9416955" y="4599295"/>
            <a:ext cx="410868" cy="369332"/>
          </a:xfrm>
          <a:prstGeom prst="rect">
            <a:avLst/>
          </a:prstGeom>
          <a:noFill/>
        </p:spPr>
        <p:txBody>
          <a:bodyPr wrap="square" rtlCol="0">
            <a:spAutoFit/>
          </a:bodyPr>
          <a:lstStyle/>
          <a:p>
            <a:r>
              <a:rPr lang="pl-PL" dirty="0">
                <a:solidFill>
                  <a:srgbClr val="FF0000"/>
                </a:solidFill>
              </a:rPr>
              <a:t>1</a:t>
            </a:r>
          </a:p>
        </p:txBody>
      </p:sp>
      <p:sp>
        <p:nvSpPr>
          <p:cNvPr id="21" name="pole tekstowe 20"/>
          <p:cNvSpPr txBox="1"/>
          <p:nvPr/>
        </p:nvSpPr>
        <p:spPr>
          <a:xfrm>
            <a:off x="7697337" y="6264322"/>
            <a:ext cx="1895455" cy="276999"/>
          </a:xfrm>
          <a:prstGeom prst="rect">
            <a:avLst/>
          </a:prstGeom>
          <a:noFill/>
        </p:spPr>
        <p:txBody>
          <a:bodyPr wrap="none" rtlCol="0">
            <a:spAutoFit/>
          </a:bodyPr>
          <a:lstStyle/>
          <a:p>
            <a:r>
              <a:rPr lang="pl-PL" sz="1200" dirty="0"/>
              <a:t>1 Czujniki pomiaru średnicy</a:t>
            </a:r>
          </a:p>
        </p:txBody>
      </p:sp>
    </p:spTree>
    <p:extLst>
      <p:ext uri="{BB962C8B-B14F-4D97-AF65-F5344CB8AC3E}">
        <p14:creationId xmlns:p14="http://schemas.microsoft.com/office/powerpoint/2010/main" val="17013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a:extLst>
              <a:ext uri="{FF2B5EF4-FFF2-40B4-BE49-F238E27FC236}">
                <a16:creationId xmlns:a16="http://schemas.microsoft.com/office/drawing/2014/main" id="{ACDEB6D6-DA03-4256-AA84-4BFB987644DA}"/>
              </a:ext>
            </a:extLst>
          </p:cNvPr>
          <p:cNvPicPr>
            <a:picLocks noGrp="1" noChangeAspect="1"/>
          </p:cNvPicPr>
          <p:nvPr>
            <p:ph sz="half" idx="1"/>
          </p:nvPr>
        </p:nvPicPr>
        <p:blipFill rotWithShape="1">
          <a:blip r:embed="rId2"/>
          <a:srcRect l="5640" r="1" b="21747"/>
          <a:stretch/>
        </p:blipFill>
        <p:spPr>
          <a:xfrm>
            <a:off x="1757777" y="469247"/>
            <a:ext cx="7927761" cy="4919500"/>
          </a:xfrm>
          <a:prstGeom prst="rect">
            <a:avLst/>
          </a:prstGeom>
        </p:spPr>
      </p:pic>
    </p:spTree>
    <p:extLst>
      <p:ext uri="{BB962C8B-B14F-4D97-AF65-F5344CB8AC3E}">
        <p14:creationId xmlns:p14="http://schemas.microsoft.com/office/powerpoint/2010/main" val="50841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B7B14CE-4FB0-4078-A610-4C3969476DC3}"/>
              </a:ext>
            </a:extLst>
          </p:cNvPr>
          <p:cNvSpPr>
            <a:spLocks noGrp="1"/>
          </p:cNvSpPr>
          <p:nvPr>
            <p:ph sz="half" idx="1"/>
          </p:nvPr>
        </p:nvSpPr>
        <p:spPr>
          <a:xfrm>
            <a:off x="749424" y="85600"/>
            <a:ext cx="4088906" cy="6772400"/>
          </a:xfrm>
        </p:spPr>
        <p:txBody>
          <a:bodyPr>
            <a:normAutofit/>
          </a:bodyPr>
          <a:lstStyle/>
          <a:p>
            <a:pPr marL="0" indent="0" fontAlgn="base">
              <a:lnSpc>
                <a:spcPts val="1920"/>
              </a:lnSpc>
              <a:spcAft>
                <a:spcPts val="800"/>
              </a:spcAft>
              <a:buNone/>
            </a:pPr>
            <a:r>
              <a:rPr lang="pl-PL" sz="2000" dirty="0">
                <a:solidFill>
                  <a:srgbClr val="444444"/>
                </a:solidFill>
                <a:effectLst/>
                <a:latin typeface="Arial Black" panose="020B0A04020102020204" pitchFamily="34" charset="0"/>
                <a:ea typeface="Times New Roman" panose="02020603050405020304" pitchFamily="18" charset="0"/>
                <a:cs typeface="Arial" panose="020B0604020202020204" pitchFamily="34" charset="0"/>
              </a:rPr>
              <a:t>Odczyt informacji / parametrów</a:t>
            </a:r>
            <a:endParaRPr lang="pl-PL" sz="2000" dirty="0">
              <a:effectLst/>
              <a:latin typeface="Arial Black" panose="020B0A04020102020204" pitchFamily="34" charset="0"/>
              <a:ea typeface="Calibri" panose="020F0502020204030204" pitchFamily="34" charset="0"/>
              <a:cs typeface="Times New Roman" panose="02020603050405020304" pitchFamily="18" charset="0"/>
            </a:endParaRPr>
          </a:p>
          <a:p>
            <a:pPr marL="0" indent="0" fontAlgn="base">
              <a:lnSpc>
                <a:spcPts val="1920"/>
              </a:lnSpc>
              <a:spcBef>
                <a:spcPts val="1200"/>
              </a:spcBef>
              <a:spcAft>
                <a:spcPts val="1200"/>
              </a:spcAft>
              <a:buNone/>
            </a:pPr>
            <a:r>
              <a:rPr lang="pl-PL" sz="1200" dirty="0"/>
              <a:t>Odczyt informacji odbywa się z czujników rozmieszczonych na głowicy. Są dwa podstawowe rodzaje czujników </a:t>
            </a:r>
            <a:r>
              <a:rPr lang="pl-PL" sz="1200" dirty="0" err="1"/>
              <a:t>enkodery</a:t>
            </a:r>
            <a:r>
              <a:rPr lang="pl-PL" sz="1200" dirty="0"/>
              <a:t> i czujnik indukcyjne. </a:t>
            </a:r>
            <a:r>
              <a:rPr lang="pl-PL" sz="1200" dirty="0" err="1"/>
              <a:t>Enkodery</a:t>
            </a:r>
            <a:r>
              <a:rPr lang="pl-PL" sz="1200" dirty="0"/>
              <a:t> to czujniki ruchu obrotowego. Przy obrocie generują impulsy elektryczne, które odczytywane są przez oprogramowanie. Dla przykładu jeden pełen obrót to 360 impulsów, może być ich więcej lub mniej. Generowania przez </a:t>
            </a:r>
            <a:r>
              <a:rPr lang="pl-PL" sz="1200" dirty="0" err="1"/>
              <a:t>enkoder</a:t>
            </a:r>
            <a:r>
              <a:rPr lang="pl-PL" sz="1200" dirty="0"/>
              <a:t> dwóch przebiegów pozwala określić kierunek obrotu. Stosowane są do pomiaru średnicy do pomiaru długości oraz do wychyłu piły lecz nie zawsze. Czujnik indukcyjny działa na zasadzie reakcji na zbliżenie do metalu. Czyli zmienia swój stan z niskiego na wysoki 0/1 lub odwrotnie. Tu mamy dwa podstawowe typy NO i NC (normalnie otwarty i normalnie zamknięty). Czujnik ciśnienia działa na zasadzie zmiany wartości napięcia na wyjściu w zależności od podanego ciśnienia. Zmiana napięcia jest liniowa lub logarytmiczna.</a:t>
            </a:r>
          </a:p>
          <a:p>
            <a:pPr marL="0" indent="0" fontAlgn="base">
              <a:lnSpc>
                <a:spcPts val="1920"/>
              </a:lnSpc>
              <a:spcBef>
                <a:spcPts val="1200"/>
              </a:spcBef>
              <a:spcAft>
                <a:spcPts val="1200"/>
              </a:spcAft>
              <a:buNone/>
            </a:pPr>
            <a:r>
              <a:rPr lang="pl-PL" sz="1200" dirty="0"/>
              <a:t>W/w czujniki są powszechnie stosowane w automatyce przemysłowej. Jeśli ktoś nie usunął oznaczeń z czujników możemy je zakupić na wolnym rynku. Może się okazać że </a:t>
            </a:r>
            <a:r>
              <a:rPr lang="pl-PL" sz="1200" dirty="0" err="1"/>
              <a:t>enkoder</a:t>
            </a:r>
            <a:r>
              <a:rPr lang="pl-PL" sz="1200" dirty="0"/>
              <a:t> z naszej głowicy od pomiaru długości, jest także używany w przemyśle spożywczym w maszynie do butelkowania.</a:t>
            </a:r>
          </a:p>
          <a:p>
            <a:endParaRPr lang="pl-PL" dirty="0"/>
          </a:p>
        </p:txBody>
      </p:sp>
      <p:pic>
        <p:nvPicPr>
          <p:cNvPr id="6" name="Symbol zastępczy zawartości 5">
            <a:extLst>
              <a:ext uri="{FF2B5EF4-FFF2-40B4-BE49-F238E27FC236}">
                <a16:creationId xmlns:a16="http://schemas.microsoft.com/office/drawing/2014/main" id="{88735D2F-D879-4D06-9DE2-9C9E6604A19C}"/>
              </a:ext>
            </a:extLst>
          </p:cNvPr>
          <p:cNvPicPr>
            <a:picLocks noGrp="1" noChangeAspect="1"/>
          </p:cNvPicPr>
          <p:nvPr>
            <p:ph sz="half" idx="2"/>
          </p:nvPr>
        </p:nvPicPr>
        <p:blipFill>
          <a:blip r:embed="rId2"/>
          <a:stretch>
            <a:fillRect/>
          </a:stretch>
        </p:blipFill>
        <p:spPr>
          <a:xfrm>
            <a:off x="4925968" y="976544"/>
            <a:ext cx="7119327" cy="4900473"/>
          </a:xfrm>
          <a:prstGeom prst="rect">
            <a:avLst/>
          </a:prstGeom>
        </p:spPr>
      </p:pic>
    </p:spTree>
    <p:extLst>
      <p:ext uri="{BB962C8B-B14F-4D97-AF65-F5344CB8AC3E}">
        <p14:creationId xmlns:p14="http://schemas.microsoft.com/office/powerpoint/2010/main" val="57037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39FD81D-BFC1-409D-9E3C-85BD21AB1CFA}"/>
              </a:ext>
            </a:extLst>
          </p:cNvPr>
          <p:cNvSpPr>
            <a:spLocks noGrp="1"/>
          </p:cNvSpPr>
          <p:nvPr>
            <p:ph sz="half" idx="1"/>
          </p:nvPr>
        </p:nvSpPr>
        <p:spPr>
          <a:xfrm>
            <a:off x="145742" y="103357"/>
            <a:ext cx="12046258" cy="1974018"/>
          </a:xfrm>
        </p:spPr>
        <p:txBody>
          <a:bodyPr>
            <a:normAutofit lnSpcReduction="10000"/>
          </a:bodyPr>
          <a:lstStyle/>
          <a:p>
            <a:pPr marL="0" indent="0">
              <a:buNone/>
            </a:pPr>
            <a:r>
              <a:rPr lang="pl-PL" sz="1200" dirty="0"/>
              <a:t>Średnica – </a:t>
            </a:r>
            <a:r>
              <a:rPr lang="pl-PL" sz="1200" dirty="0" err="1"/>
              <a:t>enkodery</a:t>
            </a:r>
            <a:r>
              <a:rPr lang="pl-PL" sz="1200" dirty="0"/>
              <a:t> są montowane przy nożach głowicy. Tu jest różnie. Mogą być dwa i wtedy na każdym z noży jeden (wyciągana jest średnia), może też być tylko jeden </a:t>
            </a:r>
            <a:r>
              <a:rPr lang="pl-PL" sz="1200" dirty="0" err="1"/>
              <a:t>enkoder</a:t>
            </a:r>
            <a:r>
              <a:rPr lang="pl-PL" sz="1200" dirty="0"/>
              <a:t>. W zależności od producenta umieszczane są przy nożach dolnych lub górnych. Samo umiejscowienie też jest różne. Mogą występować w o sworzniu lub napędzane za pomocą zębatki , a umiejscowione w osobnej obudowie. Rozwiązanie drugie jest wygodniejsze w serwisowaniu , ale bardziej podatne na uszkodzenia.</a:t>
            </a:r>
          </a:p>
          <a:p>
            <a:pPr marL="0" indent="0">
              <a:buNone/>
            </a:pPr>
            <a:r>
              <a:rPr lang="pl-PL" sz="1200" dirty="0"/>
              <a:t>Pomiar długości – </a:t>
            </a:r>
            <a:r>
              <a:rPr lang="pl-PL" sz="1200" dirty="0" err="1"/>
              <a:t>enkoder</a:t>
            </a:r>
            <a:r>
              <a:rPr lang="pl-PL" sz="1200" dirty="0"/>
              <a:t> zamontowany w kółko pomiarowe. Kółko/zębatka pomiarowe jest umiejscowione w środkowej części głowicy. Jest dociskane do powierzchni drewna i obraca się wraz z jego przesuwem. Jest dociskane hydraulicznie, tak żeby dopasować się do krzywizn. W sam układ docisku wchodzi dodatkowo sprężyna jako kompensator. Kółko przy obalaniu drzewa jest automatycznie chowane żeby nie uległo uszkodzeniu jeśli nastąpi przekręcenie drzewa.</a:t>
            </a:r>
          </a:p>
          <a:p>
            <a:pPr marL="0" indent="0">
              <a:buNone/>
            </a:pPr>
            <a:r>
              <a:rPr lang="pl-PL" sz="1200" dirty="0"/>
              <a:t>Sterowanie piłą – </a:t>
            </a:r>
            <a:r>
              <a:rPr lang="pl-PL" sz="1200" dirty="0" err="1"/>
              <a:t>enkoder</a:t>
            </a:r>
            <a:r>
              <a:rPr lang="pl-PL" sz="1200" dirty="0"/>
              <a:t> przy osi montażu prowadnicy lub dwa czujniki indukcyjne. </a:t>
            </a:r>
            <a:r>
              <a:rPr lang="pl-PL" sz="1200" dirty="0" err="1"/>
              <a:t>Enkoder</a:t>
            </a:r>
            <a:r>
              <a:rPr lang="pl-PL" sz="1200" dirty="0"/>
              <a:t> odczytujący położenie prowadnicy pozwala na ustawienie opcji wysuwania prowadnicy tylko do średnicy odczytanej przez pomiar średnicy. W efekcie pozwala to zaoszczędzić czas , gdyż prowadnica nie musi wysuwać się przez cały swój zakres, a tylko na grubość drewna. Gdy są tylko czujniki indukcyjne, które odczytują pozycję “piła w domu” i “piła max”, przy trybie automatycznego cięcia operator musi ręcznie chować piłę żeby zaoszczędzić czas, olej i paliwo. Pozycja głowicy – najprościej mówiąc chodzi o określenie w jakiej pozycji jest głowica, pion , czy poziom. Nie każda z głowic co ma, bo może odbywać się to programowo , jeśli występuje realizowane jest za pomocą czujnika indukcyjnego.</a:t>
            </a:r>
          </a:p>
        </p:txBody>
      </p:sp>
      <p:sp>
        <p:nvSpPr>
          <p:cNvPr id="6" name="pole tekstowe 5">
            <a:extLst>
              <a:ext uri="{FF2B5EF4-FFF2-40B4-BE49-F238E27FC236}">
                <a16:creationId xmlns:a16="http://schemas.microsoft.com/office/drawing/2014/main" id="{2364E33D-2245-4BD9-BB93-236265BDE63F}"/>
              </a:ext>
            </a:extLst>
          </p:cNvPr>
          <p:cNvSpPr txBox="1"/>
          <p:nvPr/>
        </p:nvSpPr>
        <p:spPr>
          <a:xfrm>
            <a:off x="499369" y="2225621"/>
            <a:ext cx="6094520" cy="369332"/>
          </a:xfrm>
          <a:prstGeom prst="rect">
            <a:avLst/>
          </a:prstGeom>
          <a:noFill/>
        </p:spPr>
        <p:txBody>
          <a:bodyPr wrap="square">
            <a:spAutoFit/>
          </a:bodyPr>
          <a:lstStyle/>
          <a:p>
            <a:r>
              <a:rPr lang="pl-PL" dirty="0"/>
              <a:t>Realizowanie funkcji:</a:t>
            </a:r>
          </a:p>
        </p:txBody>
      </p:sp>
      <p:sp>
        <p:nvSpPr>
          <p:cNvPr id="8" name="pole tekstowe 7">
            <a:extLst>
              <a:ext uri="{FF2B5EF4-FFF2-40B4-BE49-F238E27FC236}">
                <a16:creationId xmlns:a16="http://schemas.microsoft.com/office/drawing/2014/main" id="{35761864-5ECA-4886-B840-F3ABCCD85210}"/>
              </a:ext>
            </a:extLst>
          </p:cNvPr>
          <p:cNvSpPr txBox="1"/>
          <p:nvPr/>
        </p:nvSpPr>
        <p:spPr>
          <a:xfrm>
            <a:off x="304059" y="2743199"/>
            <a:ext cx="11044561" cy="3877985"/>
          </a:xfrm>
          <a:prstGeom prst="rect">
            <a:avLst/>
          </a:prstGeom>
          <a:noFill/>
        </p:spPr>
        <p:txBody>
          <a:bodyPr wrap="square">
            <a:spAutoFit/>
          </a:bodyPr>
          <a:lstStyle/>
          <a:p>
            <a:r>
              <a:rPr lang="pl-PL" dirty="0"/>
              <a:t>Noże</a:t>
            </a:r>
          </a:p>
          <a:p>
            <a:r>
              <a:rPr lang="pl-PL" sz="1200" dirty="0"/>
              <a:t>Noże – sterowanie nimi odbywa się za pomocą zaworów proporcjonalnych. Dzięki nim zmienia się ich docisk , praktycznie nigdy nie jest stały. Zależy od średnicy , rodzaju drewna, czynników atmosferycznych. Operator może ręcznie podczas automatycznej pracy nimi sterować lekko otwierać i zamykać jeśli wymaga tego kształt drzewa.</a:t>
            </a:r>
          </a:p>
          <a:p>
            <a:r>
              <a:rPr lang="pl-PL" dirty="0"/>
              <a:t>Rolki</a:t>
            </a:r>
          </a:p>
          <a:p>
            <a:r>
              <a:rPr lang="pl-PL" sz="1200" dirty="0"/>
              <a:t>Rolki – tak jak noże sterowane są proporcjonalnie jeśli chodzi o docisk. Drugą rzeczą jest tzw. posuw, czyli obracanie się rolek. Obrót jest oczywiście dwukierunkowy. Głównym parametrem sterowania rolek jest odczyt długości z kółka pomiarowego. Także odczyt średnicy może mieć znaczenie jeśli chcemy </a:t>
            </a:r>
            <a:r>
              <a:rPr lang="pl-PL" sz="1200" dirty="0" err="1"/>
              <a:t>np</a:t>
            </a:r>
            <a:r>
              <a:rPr lang="pl-PL" sz="1200" dirty="0"/>
              <a:t> zrealizować funkcję taką że do średnicy 30 cm tniemy kawałki 2,4 m , a poniżej tej średnicy 1,2 m. Dla uproszczenia odnieśmy się tylko do długości. W momencie zadania </a:t>
            </a:r>
            <a:r>
              <a:rPr lang="pl-PL" sz="1200" dirty="0" err="1"/>
              <a:t>np</a:t>
            </a:r>
            <a:r>
              <a:rPr lang="pl-PL" sz="1200" dirty="0"/>
              <a:t> 120 cm kłoda jest przesuwana z dużą prędkością , przy ok 105 cm zwalnia prędkość , tak żeby wyhamować na 120 cm. Zawsze określana jest tolerancja ciecia minimalna to ok 3 cm. Czasy na wyhamowanie sterowane są z oprogramowania głowicy i są wynikiem zmiennych , takich jak wcześniej czyli: średnicy, rodzaju drewna. Tu także operator może po wyhamowaniu zmienić położenie kłody w głowicy ( tył , przód) .To charakterystyczne “pikniecie” jakie można usłyszeć w kabinie </a:t>
            </a:r>
            <a:r>
              <a:rPr lang="pl-PL" sz="1200" dirty="0" err="1"/>
              <a:t>harvestera</a:t>
            </a:r>
            <a:r>
              <a:rPr lang="pl-PL" sz="1200" dirty="0"/>
              <a:t> , jest zasygnalizowaniem osiągnięcia zadanego punktu.</a:t>
            </a:r>
          </a:p>
          <a:p>
            <a:r>
              <a:rPr lang="pl-PL" dirty="0"/>
              <a:t>Piła</a:t>
            </a:r>
          </a:p>
          <a:p>
            <a:r>
              <a:rPr lang="pl-PL" sz="1200" dirty="0"/>
              <a:t>Piła – uruchamiana ręcznie bądź automatycznie. Sterowanie także proporcjonalne daje możliwość regulacji siły dociskania do powierzchni drewna, także wynikające ze zmiennych z czujników. Innym zaworem jaki jest zastosowany w układzie piły to zawór odpowiedzialny za naciąg łańcucha. Tutaj jednak jest zazwyczaj zawór przelewowy ze stałym </a:t>
            </a:r>
            <a:r>
              <a:rPr lang="pl-PL" sz="1200" dirty="0" err="1"/>
              <a:t>nastawem</a:t>
            </a:r>
            <a:r>
              <a:rPr lang="pl-PL" sz="1200" dirty="0"/>
              <a:t> ok 20 bar. Do tego dochodzi smarowanie łańcucha, Odbywa się także różnie w zależności od producenta. Najczęściej spotykanym rozwiązanie to takie że piła wracając do pozycji “w domu” zaciąga przy pomocy specjalnego siłownika ” rodzaj strzykawki” dawką oleju ze zbiornika umieszczonego w głowicy. Wysuwając się wstrzykuje olej do rowka prowadnicy. Przy tym układzie smarowania przy siłowniku są zastosowane zawory kierunkowe, aby olej się nie cofał. Często ulegają zabrudzeniu dlatego olej nie jest podawany.</a:t>
            </a:r>
          </a:p>
          <a:p>
            <a:r>
              <a:rPr lang="pl-PL" sz="1200" dirty="0"/>
              <a:t>Każda głowica się obraca praktycznie w 100% przypadków za pomocą rotatora. Jest to rodzaj silnika hydraulicznego łopatkowego w specjalnej obudowie. Łączy on żuraw z zawiesiem głowicy. Przy zawiesiu rotatora umieszcza się tarczki hamulca , które niwelują wahania głowicy wzdłużne i poprzeczne.</a:t>
            </a:r>
          </a:p>
        </p:txBody>
      </p:sp>
    </p:spTree>
    <p:extLst>
      <p:ext uri="{BB962C8B-B14F-4D97-AF65-F5344CB8AC3E}">
        <p14:creationId xmlns:p14="http://schemas.microsoft.com/office/powerpoint/2010/main" val="210912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A5249429-025A-4CB1-AB15-39A63DABC4A6}"/>
              </a:ext>
            </a:extLst>
          </p:cNvPr>
          <p:cNvSpPr>
            <a:spLocks noGrp="1"/>
          </p:cNvSpPr>
          <p:nvPr>
            <p:ph sz="half" idx="1"/>
          </p:nvPr>
        </p:nvSpPr>
        <p:spPr>
          <a:xfrm>
            <a:off x="52360" y="0"/>
            <a:ext cx="6334958" cy="6647688"/>
          </a:xfrm>
        </p:spPr>
        <p:txBody>
          <a:bodyPr>
            <a:normAutofit/>
          </a:bodyPr>
          <a:lstStyle/>
          <a:p>
            <a:pPr marL="0" indent="0">
              <a:buNone/>
            </a:pPr>
            <a:r>
              <a:rPr lang="pl-PL" b="1" dirty="0"/>
              <a:t>Przegub krzyżowy </a:t>
            </a:r>
            <a:r>
              <a:rPr lang="pl-PL" sz="2000" dirty="0"/>
              <a:t>służy do zamocowania głowicy na żurawiu hydraulicznym, rotator umożliwia jej obrót względem osi prostopadłej do podłoża, zaś wieszak ramy pozwala na zmianę jej położenia z pionowego na poziome. W warunkach polskich praktycznie nie wykorzystuje się systemu zawieszenia bocznego (stosowanego np.: w głowicach </a:t>
            </a:r>
            <a:r>
              <a:rPr lang="pl-PL" sz="2000" dirty="0" err="1"/>
              <a:t>ścinkowych</a:t>
            </a:r>
            <a:r>
              <a:rPr lang="pl-PL" sz="2000" dirty="0"/>
              <a:t>) pozwalającego na sztywne ustawienie położenia głowicy względem żurawia.</a:t>
            </a:r>
          </a:p>
          <a:p>
            <a:pPr marL="0" indent="0">
              <a:buNone/>
            </a:pPr>
            <a:r>
              <a:rPr lang="pl-PL" sz="2000" dirty="0"/>
              <a:t>Głowice </a:t>
            </a:r>
            <a:r>
              <a:rPr lang="pl-PL" sz="2000" dirty="0" err="1"/>
              <a:t>harwesterowe</a:t>
            </a:r>
            <a:r>
              <a:rPr lang="pl-PL" sz="2000" dirty="0"/>
              <a:t> używane w Polsce zazwyczaj „wiszą” na końcu żurawia, mając możliwość swobodnego wahania się w zależności od sposobu obciążenia jej drzewem. Zbyt swobodne wahania są jednak niewskazane ze względu na trudności z przystawieniem takiej głowicy do drzewa i dlatego powszechnie stosowane są hamulce wahań głowicy (fot.). Takie hamulce są zazwyczaj zintegrowane z przegubem krzyżowym lub rotatorem i mogą być jedno- lub dwutarczowe. W ciężkich modelach głowic hamulce działają w dwóch płaszczyznach wzajemnie prostopadłych, w modelach średniej wielkości stosuje się hamulce działające tylko w jednej płaszczyźnie, zaś w modelach najlżejszych (zwykle także najmniejszych) rezygnuje się z hamulców zupełnie.</a:t>
            </a:r>
          </a:p>
          <a:p>
            <a:endParaRPr lang="pl-PL" dirty="0"/>
          </a:p>
        </p:txBody>
      </p:sp>
      <p:sp>
        <p:nvSpPr>
          <p:cNvPr id="9" name="pole tekstowe 8">
            <a:extLst>
              <a:ext uri="{FF2B5EF4-FFF2-40B4-BE49-F238E27FC236}">
                <a16:creationId xmlns:a16="http://schemas.microsoft.com/office/drawing/2014/main" id="{7E9E04ED-9A1E-457F-96C5-722770020AEC}"/>
              </a:ext>
            </a:extLst>
          </p:cNvPr>
          <p:cNvSpPr txBox="1"/>
          <p:nvPr/>
        </p:nvSpPr>
        <p:spPr>
          <a:xfrm>
            <a:off x="6895294" y="4882718"/>
            <a:ext cx="5181600" cy="1477328"/>
          </a:xfrm>
          <a:prstGeom prst="rect">
            <a:avLst/>
          </a:prstGeom>
          <a:noFill/>
        </p:spPr>
        <p:txBody>
          <a:bodyPr wrap="square">
            <a:spAutoFit/>
          </a:bodyPr>
          <a:lstStyle/>
          <a:p>
            <a:r>
              <a:rPr lang="pl-PL" sz="1500" dirty="0"/>
              <a:t>Przegub krzyżowy wyposażony w hamulce stabilizujące położenie głowicy w dwóch płaszczyznach: </a:t>
            </a:r>
          </a:p>
          <a:p>
            <a:r>
              <a:rPr lang="pl-PL" sz="1500" dirty="0"/>
              <a:t>1 - tarcze hamulcowe</a:t>
            </a:r>
          </a:p>
          <a:p>
            <a:r>
              <a:rPr lang="pl-PL" sz="1500" dirty="0"/>
              <a:t>2 - przegub krzyżowy</a:t>
            </a:r>
          </a:p>
          <a:p>
            <a:r>
              <a:rPr lang="pl-PL" sz="1500" dirty="0"/>
              <a:t>3 - rotator</a:t>
            </a:r>
          </a:p>
          <a:p>
            <a:r>
              <a:rPr lang="pl-PL" sz="1500" dirty="0"/>
              <a:t>4 - wieszak ramy</a:t>
            </a:r>
          </a:p>
        </p:txBody>
      </p:sp>
      <p:sp>
        <p:nvSpPr>
          <p:cNvPr id="31" name="Prostokąt 30">
            <a:extLst>
              <a:ext uri="{FF2B5EF4-FFF2-40B4-BE49-F238E27FC236}">
                <a16:creationId xmlns:a16="http://schemas.microsoft.com/office/drawing/2014/main" id="{952C2F81-D72B-4D26-B749-48CC10865000}"/>
              </a:ext>
            </a:extLst>
          </p:cNvPr>
          <p:cNvSpPr/>
          <p:nvPr/>
        </p:nvSpPr>
        <p:spPr>
          <a:xfrm>
            <a:off x="6502190" y="1179576"/>
            <a:ext cx="393104" cy="521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dirty="0">
              <a:solidFill>
                <a:srgbClr val="FF0000"/>
              </a:solidFill>
              <a:latin typeface="Arial Black" panose="020B0A04020102020204" pitchFamily="34" charset="0"/>
            </a:endParaRPr>
          </a:p>
        </p:txBody>
      </p:sp>
      <p:sp>
        <p:nvSpPr>
          <p:cNvPr id="34" name="Prostokąt 33">
            <a:extLst>
              <a:ext uri="{FF2B5EF4-FFF2-40B4-BE49-F238E27FC236}">
                <a16:creationId xmlns:a16="http://schemas.microsoft.com/office/drawing/2014/main" id="{A095B24C-E5CC-45E7-AB23-E748893D4A09}"/>
              </a:ext>
            </a:extLst>
          </p:cNvPr>
          <p:cNvSpPr/>
          <p:nvPr/>
        </p:nvSpPr>
        <p:spPr>
          <a:xfrm>
            <a:off x="11746314" y="1908432"/>
            <a:ext cx="451136"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8" name="Prostokąt 37">
            <a:extLst>
              <a:ext uri="{FF2B5EF4-FFF2-40B4-BE49-F238E27FC236}">
                <a16:creationId xmlns:a16="http://schemas.microsoft.com/office/drawing/2014/main" id="{3A5A651C-91B0-4705-89B3-C46631D76232}"/>
              </a:ext>
            </a:extLst>
          </p:cNvPr>
          <p:cNvSpPr/>
          <p:nvPr/>
        </p:nvSpPr>
        <p:spPr>
          <a:xfrm>
            <a:off x="11754612" y="3696084"/>
            <a:ext cx="437388"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2050" name="Picture 2" descr="C:\Users\Blok\Desktop\received_1624383304411430.jpeg"/>
          <p:cNvPicPr>
            <a:picLocks noChangeAspect="1" noChangeArrowheads="1"/>
          </p:cNvPicPr>
          <p:nvPr/>
        </p:nvPicPr>
        <p:blipFill>
          <a:blip r:embed="rId2"/>
          <a:srcRect/>
          <a:stretch>
            <a:fillRect/>
          </a:stretch>
        </p:blipFill>
        <p:spPr bwMode="auto">
          <a:xfrm>
            <a:off x="7474581" y="0"/>
            <a:ext cx="3657600" cy="4916130"/>
          </a:xfrm>
          <a:prstGeom prst="rect">
            <a:avLst/>
          </a:prstGeom>
          <a:noFill/>
        </p:spPr>
      </p:pic>
      <p:cxnSp>
        <p:nvCxnSpPr>
          <p:cNvPr id="18" name="Łącznik prosty 17"/>
          <p:cNvCxnSpPr/>
          <p:nvPr/>
        </p:nvCxnSpPr>
        <p:spPr>
          <a:xfrm rot="10800000" flipV="1">
            <a:off x="7283670" y="1481959"/>
            <a:ext cx="1418897" cy="646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rot="10800000">
            <a:off x="7283669" y="2175642"/>
            <a:ext cx="1639614" cy="1891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6921062" y="1939159"/>
            <a:ext cx="409904" cy="369332"/>
          </a:xfrm>
          <a:prstGeom prst="rect">
            <a:avLst/>
          </a:prstGeom>
          <a:noFill/>
        </p:spPr>
        <p:txBody>
          <a:bodyPr wrap="square" rtlCol="0">
            <a:spAutoFit/>
          </a:bodyPr>
          <a:lstStyle/>
          <a:p>
            <a:r>
              <a:rPr lang="pl-PL" dirty="0">
                <a:solidFill>
                  <a:srgbClr val="FF0000"/>
                </a:solidFill>
              </a:rPr>
              <a:t>1</a:t>
            </a:r>
          </a:p>
        </p:txBody>
      </p:sp>
      <p:cxnSp>
        <p:nvCxnSpPr>
          <p:cNvPr id="24" name="Łącznik prosty 23"/>
          <p:cNvCxnSpPr/>
          <p:nvPr/>
        </p:nvCxnSpPr>
        <p:spPr>
          <a:xfrm flipV="1">
            <a:off x="9033641" y="1749972"/>
            <a:ext cx="2380593" cy="1418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1461531" y="1545021"/>
            <a:ext cx="301686" cy="369332"/>
          </a:xfrm>
          <a:prstGeom prst="rect">
            <a:avLst/>
          </a:prstGeom>
          <a:noFill/>
        </p:spPr>
        <p:txBody>
          <a:bodyPr wrap="none" rtlCol="0">
            <a:spAutoFit/>
          </a:bodyPr>
          <a:lstStyle/>
          <a:p>
            <a:r>
              <a:rPr lang="pl-PL" dirty="0">
                <a:solidFill>
                  <a:srgbClr val="FF0000"/>
                </a:solidFill>
              </a:rPr>
              <a:t>2</a:t>
            </a:r>
          </a:p>
        </p:txBody>
      </p:sp>
      <p:cxnSp>
        <p:nvCxnSpPr>
          <p:cNvPr id="27" name="Łącznik prosty 26"/>
          <p:cNvCxnSpPr/>
          <p:nvPr/>
        </p:nvCxnSpPr>
        <p:spPr>
          <a:xfrm rot="10800000">
            <a:off x="7299435" y="2916621"/>
            <a:ext cx="1497727" cy="630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pole tekstowe 29"/>
          <p:cNvSpPr txBox="1"/>
          <p:nvPr/>
        </p:nvSpPr>
        <p:spPr>
          <a:xfrm>
            <a:off x="7031420" y="2711669"/>
            <a:ext cx="254389" cy="369332"/>
          </a:xfrm>
          <a:prstGeom prst="rect">
            <a:avLst/>
          </a:prstGeom>
          <a:noFill/>
        </p:spPr>
        <p:txBody>
          <a:bodyPr wrap="square" rtlCol="0">
            <a:spAutoFit/>
          </a:bodyPr>
          <a:lstStyle/>
          <a:p>
            <a:r>
              <a:rPr lang="pl-PL" dirty="0">
                <a:solidFill>
                  <a:srgbClr val="FF0000"/>
                </a:solidFill>
              </a:rPr>
              <a:t>3</a:t>
            </a:r>
          </a:p>
        </p:txBody>
      </p:sp>
      <p:cxnSp>
        <p:nvCxnSpPr>
          <p:cNvPr id="36" name="Łącznik prosty 35"/>
          <p:cNvCxnSpPr/>
          <p:nvPr/>
        </p:nvCxnSpPr>
        <p:spPr>
          <a:xfrm flipV="1">
            <a:off x="10562897" y="3499945"/>
            <a:ext cx="851337" cy="2995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pole tekstowe 36"/>
          <p:cNvSpPr txBox="1"/>
          <p:nvPr/>
        </p:nvSpPr>
        <p:spPr>
          <a:xfrm>
            <a:off x="11445766" y="3247697"/>
            <a:ext cx="301686" cy="369332"/>
          </a:xfrm>
          <a:prstGeom prst="rect">
            <a:avLst/>
          </a:prstGeom>
          <a:noFill/>
        </p:spPr>
        <p:txBody>
          <a:bodyPr wrap="none" rtlCol="0">
            <a:spAutoFit/>
          </a:bodyPr>
          <a:lstStyle/>
          <a:p>
            <a:r>
              <a:rPr lang="pl-PL" dirty="0">
                <a:solidFill>
                  <a:srgbClr val="FF0000"/>
                </a:solidFill>
              </a:rPr>
              <a:t>4</a:t>
            </a:r>
          </a:p>
        </p:txBody>
      </p:sp>
    </p:spTree>
    <p:extLst>
      <p:ext uri="{BB962C8B-B14F-4D97-AF65-F5344CB8AC3E}">
        <p14:creationId xmlns:p14="http://schemas.microsoft.com/office/powerpoint/2010/main" val="286964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22A1469-F1EF-4E2C-8746-E306D6FA7A75}"/>
              </a:ext>
            </a:extLst>
          </p:cNvPr>
          <p:cNvSpPr>
            <a:spLocks noGrp="1"/>
          </p:cNvSpPr>
          <p:nvPr>
            <p:ph sz="half" idx="1"/>
          </p:nvPr>
        </p:nvSpPr>
        <p:spPr>
          <a:xfrm>
            <a:off x="278907" y="138867"/>
            <a:ext cx="5181600" cy="6554895"/>
          </a:xfrm>
        </p:spPr>
        <p:txBody>
          <a:bodyPr>
            <a:normAutofit/>
          </a:bodyPr>
          <a:lstStyle/>
          <a:p>
            <a:pPr marL="0" indent="0">
              <a:buNone/>
            </a:pPr>
            <a:r>
              <a:rPr lang="en-US" sz="1800" dirty="0" err="1">
                <a:solidFill>
                  <a:srgbClr val="181717"/>
                </a:solidFill>
                <a:effectLst/>
                <a:latin typeface="Arial Black" panose="020B0A04020102020204" pitchFamily="34" charset="0"/>
                <a:ea typeface="Times New Roman" panose="02020603050405020304" pitchFamily="18" charset="0"/>
              </a:rPr>
              <a:t>Zespó</a:t>
            </a:r>
            <a:r>
              <a:rPr lang="pl-PL" sz="1800" dirty="0">
                <a:solidFill>
                  <a:srgbClr val="181717"/>
                </a:solidFill>
                <a:effectLst/>
                <a:latin typeface="Arial Black" panose="020B0A04020102020204" pitchFamily="34" charset="0"/>
                <a:ea typeface="Times New Roman" panose="02020603050405020304" pitchFamily="18" charset="0"/>
              </a:rPr>
              <a:t>ł </a:t>
            </a:r>
            <a:r>
              <a:rPr lang="en-US" sz="1800" dirty="0" err="1">
                <a:solidFill>
                  <a:srgbClr val="181717"/>
                </a:solidFill>
                <a:effectLst/>
                <a:latin typeface="Arial Black" panose="020B0A04020102020204" pitchFamily="34" charset="0"/>
                <a:ea typeface="Times New Roman" panose="02020603050405020304" pitchFamily="18" charset="0"/>
              </a:rPr>
              <a:t>tn</a:t>
            </a:r>
            <a:r>
              <a:rPr lang="pl-PL" sz="1800" dirty="0">
                <a:solidFill>
                  <a:srgbClr val="181717"/>
                </a:solidFill>
                <a:effectLst/>
                <a:latin typeface="Arial Black" panose="020B0A04020102020204" pitchFamily="34" charset="0"/>
                <a:ea typeface="Times New Roman" panose="02020603050405020304" pitchFamily="18" charset="0"/>
              </a:rPr>
              <a:t>ą</a:t>
            </a:r>
            <a:r>
              <a:rPr lang="en-US" sz="1800" dirty="0">
                <a:solidFill>
                  <a:srgbClr val="181717"/>
                </a:solidFill>
                <a:effectLst/>
                <a:latin typeface="Arial Black" panose="020B0A04020102020204" pitchFamily="34" charset="0"/>
                <a:ea typeface="Times New Roman" panose="02020603050405020304" pitchFamily="18" charset="0"/>
              </a:rPr>
              <a:t>cy </a:t>
            </a:r>
            <a:r>
              <a:rPr lang="en-US" sz="1800" dirty="0">
                <a:solidFill>
                  <a:srgbClr val="181717"/>
                </a:solidFill>
                <a:effectLst/>
                <a:latin typeface="Times New Roman" panose="02020603050405020304" pitchFamily="18" charset="0"/>
                <a:ea typeface="Times New Roman" panose="02020603050405020304" pitchFamily="18" charset="0"/>
              </a:rPr>
              <a:t>(</a:t>
            </a:r>
            <a:r>
              <a:rPr lang="pl-PL" sz="1800" dirty="0">
                <a:solidFill>
                  <a:srgbClr val="181717"/>
                </a:solidFill>
                <a:effectLst/>
                <a:latin typeface="Times New Roman" panose="02020603050405020304" pitchFamily="18" charset="0"/>
                <a:ea typeface="Times New Roman" panose="02020603050405020304" pitchFamily="18" charset="0"/>
              </a:rPr>
              <a:t>fot.</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2000" dirty="0" err="1"/>
              <a:t>znajduje</a:t>
            </a:r>
            <a:r>
              <a:rPr lang="en-US" sz="2000" dirty="0"/>
              <a:t> </a:t>
            </a:r>
            <a:r>
              <a:rPr lang="en-US" sz="2000" dirty="0" err="1"/>
              <a:t>si</a:t>
            </a:r>
            <a:r>
              <a:rPr lang="pl-PL" sz="2000" dirty="0"/>
              <a:t>ę</a:t>
            </a:r>
            <a:r>
              <a:rPr lang="en-US" sz="2000" dirty="0"/>
              <a:t> </a:t>
            </a:r>
            <a:r>
              <a:rPr lang="en-US" sz="2000" dirty="0" err="1"/>
              <a:t>na</a:t>
            </a:r>
            <a:r>
              <a:rPr lang="en-US" sz="2000" dirty="0"/>
              <a:t> dole g</a:t>
            </a:r>
            <a:r>
              <a:rPr lang="pl-PL" sz="2000" dirty="0"/>
              <a:t>ł</a:t>
            </a:r>
            <a:r>
              <a:rPr lang="en-US" sz="2000" dirty="0" err="1"/>
              <a:t>owicy</a:t>
            </a:r>
            <a:r>
              <a:rPr lang="en-US" sz="2000" dirty="0"/>
              <a:t> </a:t>
            </a:r>
            <a:r>
              <a:rPr lang="en-US" sz="2000" dirty="0" err="1"/>
              <a:t>ustawionej</a:t>
            </a:r>
            <a:r>
              <a:rPr lang="en-US" sz="2000" dirty="0"/>
              <a:t> </a:t>
            </a:r>
            <a:r>
              <a:rPr lang="pl-PL" sz="2000" dirty="0"/>
              <a:t> </a:t>
            </a:r>
            <a:r>
              <a:rPr lang="en-US" sz="2000" dirty="0" err="1"/>
              <a:t>pionowo</a:t>
            </a:r>
            <a:r>
              <a:rPr lang="pl-PL" sz="2000" dirty="0"/>
              <a:t> </a:t>
            </a:r>
            <a:r>
              <a:rPr lang="en-US" sz="2000" dirty="0"/>
              <a:t> </a:t>
            </a:r>
            <a:r>
              <a:rPr lang="en-US" sz="2000" dirty="0" err="1"/>
              <a:t>i</a:t>
            </a:r>
            <a:r>
              <a:rPr lang="pl-PL" sz="2000" dirty="0"/>
              <a:t> </a:t>
            </a:r>
            <a:r>
              <a:rPr lang="en-US" sz="2000" dirty="0"/>
              <a:t> </a:t>
            </a:r>
            <a:r>
              <a:rPr lang="en-US" sz="2000" dirty="0" err="1"/>
              <a:t>sk</a:t>
            </a:r>
            <a:r>
              <a:rPr lang="pl-PL" sz="2000" dirty="0"/>
              <a:t>ł</a:t>
            </a:r>
            <a:r>
              <a:rPr lang="en-US" sz="2000" dirty="0" err="1"/>
              <a:t>ada</a:t>
            </a:r>
            <a:r>
              <a:rPr lang="en-US" sz="2000" dirty="0"/>
              <a:t> </a:t>
            </a:r>
            <a:r>
              <a:rPr lang="en-US" sz="2000" dirty="0" err="1"/>
              <a:t>si</a:t>
            </a:r>
            <a:r>
              <a:rPr lang="pl-PL" sz="2000" dirty="0"/>
              <a:t>ę </a:t>
            </a:r>
            <a:r>
              <a:rPr lang="en-US" sz="2000" dirty="0"/>
              <a:t>z </a:t>
            </a:r>
            <a:r>
              <a:rPr lang="en-US" sz="2000" dirty="0" err="1"/>
              <a:t>silnika</a:t>
            </a:r>
            <a:r>
              <a:rPr lang="en-US" sz="2000" dirty="0"/>
              <a:t> </a:t>
            </a:r>
            <a:r>
              <a:rPr lang="en-US" sz="2000" dirty="0" err="1"/>
              <a:t>hydraulicznego</a:t>
            </a:r>
            <a:r>
              <a:rPr lang="en-US" sz="2000" dirty="0"/>
              <a:t>, pi</a:t>
            </a:r>
            <a:r>
              <a:rPr lang="pl-PL" sz="2000" dirty="0"/>
              <a:t>ł</a:t>
            </a:r>
            <a:r>
              <a:rPr lang="en-US" sz="2000" dirty="0"/>
              <a:t>y </a:t>
            </a:r>
            <a:r>
              <a:rPr lang="pl-PL" sz="2000" dirty="0"/>
              <a:t>ł</a:t>
            </a:r>
            <a:r>
              <a:rPr lang="en-US" sz="2000" dirty="0"/>
              <a:t>a</a:t>
            </a:r>
            <a:r>
              <a:rPr lang="pl-PL" sz="2000" dirty="0"/>
              <a:t>ń</a:t>
            </a:r>
            <a:r>
              <a:rPr lang="en-US" sz="2000" dirty="0" err="1"/>
              <a:t>cuchowej</a:t>
            </a:r>
            <a:r>
              <a:rPr lang="en-US" sz="2000" dirty="0"/>
              <a:t>, </a:t>
            </a:r>
            <a:r>
              <a:rPr lang="en-US" sz="2000" dirty="0" err="1"/>
              <a:t>prowadnicy</a:t>
            </a:r>
            <a:r>
              <a:rPr lang="en-US" sz="2000" dirty="0"/>
              <a:t>, </a:t>
            </a:r>
            <a:r>
              <a:rPr lang="en-US" sz="2000" dirty="0" err="1"/>
              <a:t>wychwytnika</a:t>
            </a:r>
            <a:r>
              <a:rPr lang="en-US" sz="2000" dirty="0"/>
              <a:t> pi</a:t>
            </a:r>
            <a:r>
              <a:rPr lang="pl-PL" sz="2000" dirty="0"/>
              <a:t>ł</a:t>
            </a:r>
            <a:r>
              <a:rPr lang="en-US" sz="2000" dirty="0"/>
              <a:t>y </a:t>
            </a:r>
            <a:r>
              <a:rPr lang="pl-PL" sz="2000" dirty="0"/>
              <a:t>ł</a:t>
            </a:r>
            <a:r>
              <a:rPr lang="en-US" sz="2000" dirty="0"/>
              <a:t>a</a:t>
            </a:r>
            <a:r>
              <a:rPr lang="pl-PL" sz="2000" dirty="0"/>
              <a:t>ń</a:t>
            </a:r>
            <a:r>
              <a:rPr lang="en-US" sz="2000" dirty="0" err="1"/>
              <a:t>cuchowej</a:t>
            </a:r>
            <a:r>
              <a:rPr lang="en-US" sz="2000" dirty="0"/>
              <a:t>, </a:t>
            </a:r>
            <a:r>
              <a:rPr lang="en-US" sz="2000" dirty="0" err="1"/>
              <a:t>uk</a:t>
            </a:r>
            <a:r>
              <a:rPr lang="pl-PL" sz="2000" dirty="0"/>
              <a:t>ł</a:t>
            </a:r>
            <a:r>
              <a:rPr lang="en-US" sz="2000" dirty="0" err="1"/>
              <a:t>adu</a:t>
            </a:r>
            <a:r>
              <a:rPr lang="en-US" sz="2000" dirty="0"/>
              <a:t> </a:t>
            </a:r>
            <a:r>
              <a:rPr lang="en-US" sz="2000" dirty="0" err="1"/>
              <a:t>smarowania</a:t>
            </a:r>
            <a:r>
              <a:rPr lang="en-US" sz="2000" dirty="0"/>
              <a:t>, </a:t>
            </a:r>
            <a:r>
              <a:rPr lang="en-US" sz="2000" dirty="0" err="1"/>
              <a:t>si</a:t>
            </a:r>
            <a:r>
              <a:rPr lang="pl-PL" sz="2000" dirty="0"/>
              <a:t>ł</a:t>
            </a:r>
            <a:r>
              <a:rPr lang="en-US" sz="2000" dirty="0" err="1"/>
              <a:t>ownika</a:t>
            </a:r>
            <a:r>
              <a:rPr lang="en-US" sz="2000" dirty="0"/>
              <a:t> </a:t>
            </a:r>
            <a:r>
              <a:rPr lang="en-US" sz="2000" dirty="0" err="1"/>
              <a:t>hydraulicznego</a:t>
            </a:r>
            <a:r>
              <a:rPr lang="en-US" sz="2000" dirty="0"/>
              <a:t> </a:t>
            </a:r>
            <a:r>
              <a:rPr lang="en-US" sz="2000" dirty="0" err="1"/>
              <a:t>nadawania</a:t>
            </a:r>
            <a:r>
              <a:rPr lang="en-US" sz="2000" dirty="0"/>
              <a:t> </a:t>
            </a:r>
            <a:r>
              <a:rPr lang="en-US" sz="2000" dirty="0" err="1"/>
              <a:t>si</a:t>
            </a:r>
            <a:r>
              <a:rPr lang="pl-PL" sz="2000" dirty="0"/>
              <a:t>ł</a:t>
            </a:r>
            <a:r>
              <a:rPr lang="en-US" sz="2000" dirty="0"/>
              <a:t>y </a:t>
            </a:r>
            <a:r>
              <a:rPr lang="en-US" sz="2000" dirty="0" err="1"/>
              <a:t>posuwu</a:t>
            </a:r>
            <a:r>
              <a:rPr lang="en-US" sz="2000" dirty="0"/>
              <a:t> </a:t>
            </a:r>
            <a:r>
              <a:rPr lang="en-US" sz="2000" dirty="0" err="1"/>
              <a:t>oraz</a:t>
            </a:r>
            <a:r>
              <a:rPr lang="en-US" sz="2000" dirty="0"/>
              <a:t> </a:t>
            </a:r>
            <a:r>
              <a:rPr lang="en-US" sz="2000" dirty="0" err="1"/>
              <a:t>uk</a:t>
            </a:r>
            <a:r>
              <a:rPr lang="pl-PL" sz="2000" dirty="0"/>
              <a:t>ł</a:t>
            </a:r>
            <a:r>
              <a:rPr lang="en-US" sz="2000" dirty="0" err="1"/>
              <a:t>adu</a:t>
            </a:r>
            <a:r>
              <a:rPr lang="en-US" sz="2000" dirty="0"/>
              <a:t> </a:t>
            </a:r>
            <a:r>
              <a:rPr lang="en-US" sz="2000" dirty="0" err="1"/>
              <a:t>regulacji</a:t>
            </a:r>
            <a:r>
              <a:rPr lang="en-US" sz="2000" dirty="0"/>
              <a:t> </a:t>
            </a:r>
            <a:r>
              <a:rPr lang="en-US" sz="2000" dirty="0" err="1"/>
              <a:t>napi</a:t>
            </a:r>
            <a:r>
              <a:rPr lang="pl-PL" sz="2000" dirty="0"/>
              <a:t>ę</a:t>
            </a:r>
            <a:r>
              <a:rPr lang="en-US" sz="2000" dirty="0" err="1"/>
              <a:t>cia</a:t>
            </a:r>
            <a:r>
              <a:rPr lang="en-US" sz="2000" dirty="0"/>
              <a:t> pi</a:t>
            </a:r>
            <a:r>
              <a:rPr lang="pl-PL" sz="2000" dirty="0"/>
              <a:t>ł</a:t>
            </a:r>
            <a:r>
              <a:rPr lang="en-US" sz="2000" dirty="0"/>
              <a:t>y </a:t>
            </a:r>
            <a:r>
              <a:rPr lang="pl-PL" sz="2000" dirty="0"/>
              <a:t>ł</a:t>
            </a:r>
            <a:r>
              <a:rPr lang="en-US" sz="2000" dirty="0"/>
              <a:t>a</a:t>
            </a:r>
            <a:r>
              <a:rPr lang="pl-PL" sz="2000" dirty="0"/>
              <a:t>ń</a:t>
            </a:r>
            <a:r>
              <a:rPr lang="en-US" sz="2000" dirty="0" err="1"/>
              <a:t>cuchowej</a:t>
            </a:r>
            <a:r>
              <a:rPr lang="en-US" sz="2000" dirty="0"/>
              <a:t>. </a:t>
            </a:r>
            <a:r>
              <a:rPr lang="en-US" sz="2000" dirty="0" err="1"/>
              <a:t>Budow</a:t>
            </a:r>
            <a:r>
              <a:rPr lang="pl-PL" sz="2000" dirty="0"/>
              <a:t>ą</a:t>
            </a:r>
            <a:r>
              <a:rPr lang="en-US" sz="2000" dirty="0"/>
              <a:t> </a:t>
            </a:r>
            <a:r>
              <a:rPr lang="en-US" sz="2000" dirty="0" err="1"/>
              <a:t>uk</a:t>
            </a:r>
            <a:r>
              <a:rPr lang="pl-PL" sz="2000" dirty="0"/>
              <a:t>ł</a:t>
            </a:r>
            <a:r>
              <a:rPr lang="en-US" sz="2000" dirty="0"/>
              <a:t>ad ten </a:t>
            </a:r>
            <a:r>
              <a:rPr lang="en-US" sz="2000" dirty="0" err="1"/>
              <a:t>zbli</a:t>
            </a:r>
            <a:r>
              <a:rPr lang="pl-PL" sz="2000" dirty="0"/>
              <a:t>ż</a:t>
            </a:r>
            <a:r>
              <a:rPr lang="en-US" sz="2000" dirty="0" err="1"/>
              <a:t>ony</a:t>
            </a:r>
            <a:r>
              <a:rPr lang="en-US" sz="2000" dirty="0"/>
              <a:t> jest do </a:t>
            </a:r>
            <a:r>
              <a:rPr lang="en-US" sz="2000" dirty="0" err="1"/>
              <a:t>uk</a:t>
            </a:r>
            <a:r>
              <a:rPr lang="pl-PL" sz="2000" dirty="0"/>
              <a:t>ł</a:t>
            </a:r>
            <a:r>
              <a:rPr lang="en-US" sz="2000" dirty="0" err="1"/>
              <a:t>adu</a:t>
            </a:r>
            <a:r>
              <a:rPr lang="en-US" sz="2000" dirty="0"/>
              <a:t> </a:t>
            </a:r>
            <a:r>
              <a:rPr lang="en-US" sz="2000" dirty="0" err="1"/>
              <a:t>tn</a:t>
            </a:r>
            <a:r>
              <a:rPr lang="pl-PL" sz="2000" dirty="0"/>
              <a:t>ą</a:t>
            </a:r>
            <a:r>
              <a:rPr lang="en-US" sz="2000" dirty="0" err="1"/>
              <a:t>cego</a:t>
            </a:r>
            <a:r>
              <a:rPr lang="en-US" sz="2000" dirty="0"/>
              <a:t> </a:t>
            </a:r>
            <a:r>
              <a:rPr lang="en-US" sz="2000" dirty="0" err="1"/>
              <a:t>stosowanego</a:t>
            </a:r>
            <a:r>
              <a:rPr lang="en-US" sz="2000" dirty="0"/>
              <a:t> w </a:t>
            </a:r>
            <a:r>
              <a:rPr lang="pl-PL" sz="2000" dirty="0"/>
              <a:t>ł</a:t>
            </a:r>
            <a:r>
              <a:rPr lang="en-US" sz="2000" dirty="0"/>
              <a:t>a</a:t>
            </a:r>
            <a:r>
              <a:rPr lang="pl-PL" sz="2000" dirty="0"/>
              <a:t>ń</a:t>
            </a:r>
            <a:r>
              <a:rPr lang="en-US" sz="2000" dirty="0" err="1"/>
              <a:t>cuchowych</a:t>
            </a:r>
            <a:r>
              <a:rPr lang="en-US" sz="2000" dirty="0"/>
              <a:t> </a:t>
            </a:r>
            <a:r>
              <a:rPr lang="en-US" sz="2000" dirty="0" err="1"/>
              <a:t>pilarkach</a:t>
            </a:r>
            <a:r>
              <a:rPr lang="en-US" sz="2000" dirty="0"/>
              <a:t> </a:t>
            </a:r>
            <a:r>
              <a:rPr lang="en-US" sz="2000" dirty="0" err="1"/>
              <a:t>spalinowych</a:t>
            </a:r>
            <a:r>
              <a:rPr lang="en-US" sz="2000" dirty="0"/>
              <a:t> (</a:t>
            </a:r>
            <a:r>
              <a:rPr lang="en-US" sz="2000" dirty="0" err="1"/>
              <a:t>przeno</a:t>
            </a:r>
            <a:r>
              <a:rPr lang="pl-PL" sz="2000" dirty="0"/>
              <a:t>ś</a:t>
            </a:r>
            <a:r>
              <a:rPr lang="en-US" sz="2000" dirty="0" err="1"/>
              <a:t>nych</a:t>
            </a:r>
            <a:r>
              <a:rPr lang="en-US" sz="2000" dirty="0"/>
              <a:t>). </a:t>
            </a:r>
            <a:r>
              <a:rPr lang="en-US" sz="2000" dirty="0" err="1"/>
              <a:t>Wyj</a:t>
            </a:r>
            <a:r>
              <a:rPr lang="pl-PL" sz="2000" dirty="0"/>
              <a:t>ą</a:t>
            </a:r>
            <a:r>
              <a:rPr lang="en-US" sz="2000" dirty="0" err="1"/>
              <a:t>tek</a:t>
            </a:r>
            <a:r>
              <a:rPr lang="en-US" sz="2000" dirty="0"/>
              <a:t> </a:t>
            </a:r>
            <a:r>
              <a:rPr lang="en-US" sz="2000" dirty="0" err="1"/>
              <a:t>stanowi</a:t>
            </a:r>
            <a:r>
              <a:rPr lang="en-US" sz="2000" dirty="0"/>
              <a:t> </a:t>
            </a:r>
            <a:r>
              <a:rPr lang="en-US" sz="2000" dirty="0" err="1"/>
              <a:t>mechanizm</a:t>
            </a:r>
            <a:r>
              <a:rPr lang="en-US" sz="2000" dirty="0"/>
              <a:t> </a:t>
            </a:r>
            <a:r>
              <a:rPr lang="en-US" sz="2000" dirty="0" err="1"/>
              <a:t>nadawania</a:t>
            </a:r>
            <a:r>
              <a:rPr lang="en-US" sz="2000" dirty="0"/>
              <a:t> </a:t>
            </a:r>
            <a:r>
              <a:rPr lang="en-US" sz="2000" dirty="0" err="1"/>
              <a:t>si</a:t>
            </a:r>
            <a:r>
              <a:rPr lang="pl-PL" sz="2000" dirty="0"/>
              <a:t>ł</a:t>
            </a:r>
            <a:r>
              <a:rPr lang="en-US" sz="2000" dirty="0"/>
              <a:t>y </a:t>
            </a:r>
            <a:r>
              <a:rPr lang="en-US" sz="2000" dirty="0" err="1"/>
              <a:t>posuwu</a:t>
            </a:r>
            <a:r>
              <a:rPr lang="en-US" sz="2000" dirty="0"/>
              <a:t>, </a:t>
            </a:r>
            <a:r>
              <a:rPr lang="en-US" sz="2000" dirty="0" err="1"/>
              <a:t>która</a:t>
            </a:r>
            <a:r>
              <a:rPr lang="en-US" sz="2000" dirty="0"/>
              <a:t> w </a:t>
            </a:r>
            <a:r>
              <a:rPr lang="en-US" sz="2000" dirty="0" err="1"/>
              <a:t>pilarkach</a:t>
            </a:r>
            <a:r>
              <a:rPr lang="en-US" sz="2000" dirty="0"/>
              <a:t> </a:t>
            </a:r>
            <a:r>
              <a:rPr lang="en-US" sz="2000" dirty="0" err="1"/>
              <a:t>pochodzi</a:t>
            </a:r>
            <a:r>
              <a:rPr lang="en-US" sz="2000" dirty="0"/>
              <a:t> z r</a:t>
            </a:r>
            <a:r>
              <a:rPr lang="pl-PL" sz="2000" dirty="0"/>
              <a:t>ą</a:t>
            </a:r>
            <a:r>
              <a:rPr lang="en-US" sz="2000" dirty="0"/>
              <a:t>k </a:t>
            </a:r>
            <a:r>
              <a:rPr lang="en-US" sz="2000" dirty="0" err="1"/>
              <a:t>operatora</a:t>
            </a:r>
            <a:r>
              <a:rPr lang="en-US" sz="2000" dirty="0"/>
              <a:t> </a:t>
            </a:r>
            <a:r>
              <a:rPr lang="en-US" sz="2000" dirty="0" err="1"/>
              <a:t>lub</a:t>
            </a:r>
            <a:r>
              <a:rPr lang="en-US" sz="2000" dirty="0"/>
              <a:t> </a:t>
            </a:r>
            <a:r>
              <a:rPr lang="en-US" sz="2000" dirty="0" err="1"/>
              <a:t>wynika</a:t>
            </a:r>
            <a:r>
              <a:rPr lang="en-US" sz="2000" dirty="0"/>
              <a:t> z </a:t>
            </a:r>
            <a:r>
              <a:rPr lang="en-US" sz="2000" dirty="0" err="1"/>
              <a:t>si</a:t>
            </a:r>
            <a:r>
              <a:rPr lang="pl-PL" sz="2000" dirty="0"/>
              <a:t>ł</a:t>
            </a:r>
            <a:r>
              <a:rPr lang="en-US" sz="2000" dirty="0"/>
              <a:t>y ci</a:t>
            </a:r>
            <a:r>
              <a:rPr lang="pl-PL" sz="2000" dirty="0" err="1"/>
              <a:t>ęż</a:t>
            </a:r>
            <a:r>
              <a:rPr lang="en-US" sz="2000" dirty="0"/>
              <a:t>ko</a:t>
            </a:r>
            <a:r>
              <a:rPr lang="pl-PL" sz="2000" dirty="0"/>
              <a:t>ś</a:t>
            </a:r>
            <a:r>
              <a:rPr lang="en-US" sz="2000" dirty="0"/>
              <a:t>ci </a:t>
            </a:r>
            <a:r>
              <a:rPr lang="en-US" sz="2000" dirty="0" err="1"/>
              <a:t>maszyny</a:t>
            </a:r>
            <a:r>
              <a:rPr lang="en-US" sz="2000" dirty="0"/>
              <a:t>. W g</a:t>
            </a:r>
            <a:r>
              <a:rPr lang="pl-PL" sz="2000" dirty="0"/>
              <a:t>ł</a:t>
            </a:r>
            <a:r>
              <a:rPr lang="en-US" sz="2000" dirty="0" err="1"/>
              <a:t>owicach</a:t>
            </a:r>
            <a:r>
              <a:rPr lang="en-US" sz="2000" dirty="0"/>
              <a:t> </a:t>
            </a:r>
            <a:r>
              <a:rPr lang="en-US" sz="2000" dirty="0" err="1"/>
              <a:t>harwesterowych</a:t>
            </a:r>
            <a:r>
              <a:rPr lang="en-US" sz="2000" dirty="0"/>
              <a:t> </a:t>
            </a:r>
            <a:r>
              <a:rPr lang="en-US" sz="2000" dirty="0" err="1"/>
              <a:t>elementem</a:t>
            </a:r>
            <a:r>
              <a:rPr lang="en-US" sz="2000" dirty="0"/>
              <a:t> </a:t>
            </a:r>
            <a:r>
              <a:rPr lang="en-US" sz="2000" dirty="0" err="1"/>
              <a:t>nadaj</a:t>
            </a:r>
            <a:r>
              <a:rPr lang="pl-PL" sz="2000" dirty="0"/>
              <a:t>ą</a:t>
            </a:r>
            <a:r>
              <a:rPr lang="en-US" sz="2000" dirty="0" err="1"/>
              <a:t>cym</a:t>
            </a:r>
            <a:r>
              <a:rPr lang="en-US" sz="2000" dirty="0"/>
              <a:t> </a:t>
            </a:r>
            <a:r>
              <a:rPr lang="en-US" sz="2000" dirty="0" err="1"/>
              <a:t>si</a:t>
            </a:r>
            <a:r>
              <a:rPr lang="pl-PL" sz="2000" dirty="0" err="1"/>
              <a:t>łę</a:t>
            </a:r>
            <a:r>
              <a:rPr lang="en-US" sz="2000" dirty="0"/>
              <a:t> </a:t>
            </a:r>
            <a:r>
              <a:rPr lang="en-US" sz="2000" dirty="0" err="1"/>
              <a:t>posuwu</a:t>
            </a:r>
            <a:r>
              <a:rPr lang="en-US" sz="2000" dirty="0"/>
              <a:t> </a:t>
            </a:r>
            <a:r>
              <a:rPr lang="en-US" sz="2000" dirty="0" err="1"/>
              <a:t>najcz</a:t>
            </a:r>
            <a:r>
              <a:rPr lang="pl-PL" sz="2000" dirty="0" err="1"/>
              <a:t>ęś</a:t>
            </a:r>
            <a:r>
              <a:rPr lang="en-US" sz="2000" dirty="0" err="1"/>
              <a:t>ciej</a:t>
            </a:r>
            <a:r>
              <a:rPr lang="en-US" sz="2000" dirty="0"/>
              <a:t> jest </a:t>
            </a:r>
            <a:r>
              <a:rPr lang="en-US" sz="2000" dirty="0" err="1"/>
              <a:t>si</a:t>
            </a:r>
            <a:r>
              <a:rPr lang="pl-PL" sz="2000" dirty="0"/>
              <a:t>ł</a:t>
            </a:r>
            <a:r>
              <a:rPr lang="en-US" sz="2000" dirty="0" err="1"/>
              <a:t>ownik</a:t>
            </a:r>
            <a:r>
              <a:rPr lang="en-US" sz="2000" dirty="0"/>
              <a:t> </a:t>
            </a:r>
            <a:r>
              <a:rPr lang="en-US" sz="2000" dirty="0" err="1"/>
              <a:t>hydrauliczny</a:t>
            </a:r>
            <a:r>
              <a:rPr lang="en-US" sz="2000" dirty="0"/>
              <a:t>. </a:t>
            </a:r>
            <a:r>
              <a:rPr lang="en-US" sz="2000" dirty="0" err="1"/>
              <a:t>Nadaje</a:t>
            </a:r>
            <a:r>
              <a:rPr lang="en-US" sz="2000" dirty="0"/>
              <a:t> on </a:t>
            </a:r>
            <a:r>
              <a:rPr lang="en-US" sz="2000" dirty="0" err="1"/>
              <a:t>prowadnicy</a:t>
            </a:r>
            <a:r>
              <a:rPr lang="en-US" sz="2000" dirty="0"/>
              <a:t> pr</a:t>
            </a:r>
            <a:r>
              <a:rPr lang="pl-PL" sz="2000" dirty="0"/>
              <a:t>ę</a:t>
            </a:r>
            <a:r>
              <a:rPr lang="en-US" sz="2000" dirty="0"/>
              <a:t>dk</a:t>
            </a:r>
            <a:r>
              <a:rPr lang="pl-PL" sz="2000" dirty="0"/>
              <a:t>ość</a:t>
            </a:r>
            <a:r>
              <a:rPr lang="en-US" sz="2000" dirty="0"/>
              <a:t> k</a:t>
            </a:r>
            <a:r>
              <a:rPr lang="pl-PL" sz="2000" dirty="0"/>
              <a:t>ą</a:t>
            </a:r>
            <a:r>
              <a:rPr lang="en-US" sz="2000" dirty="0"/>
              <a:t>tow</a:t>
            </a:r>
            <a:r>
              <a:rPr lang="pl-PL" sz="2000" dirty="0"/>
              <a:t>ą </a:t>
            </a:r>
            <a:r>
              <a:rPr lang="en-US" sz="2000" dirty="0" err="1"/>
              <a:t>posuwu</a:t>
            </a:r>
            <a:r>
              <a:rPr lang="pl-PL" sz="2000" dirty="0"/>
              <a:t> </a:t>
            </a:r>
            <a:r>
              <a:rPr lang="en-US" sz="2000" dirty="0" err="1"/>
              <a:t>wynosz</a:t>
            </a:r>
            <a:r>
              <a:rPr lang="pl-PL" sz="2000" dirty="0"/>
              <a:t>ą</a:t>
            </a:r>
            <a:r>
              <a:rPr lang="en-US" sz="2000" dirty="0"/>
              <a:t>c</a:t>
            </a:r>
            <a:r>
              <a:rPr lang="pl-PL" sz="2000" dirty="0"/>
              <a:t>ą </a:t>
            </a:r>
            <a:r>
              <a:rPr lang="en-US" sz="2000" dirty="0" err="1"/>
              <a:t>oko</a:t>
            </a:r>
            <a:r>
              <a:rPr lang="pl-PL" sz="2000" dirty="0"/>
              <a:t>ł</a:t>
            </a:r>
            <a:r>
              <a:rPr lang="en-US" sz="2000" dirty="0"/>
              <a:t>o 2,5rad/s.</a:t>
            </a:r>
            <a:endParaRPr lang="pl-PL" sz="2000" dirty="0"/>
          </a:p>
          <a:p>
            <a:endParaRPr lang="pl-PL" dirty="0"/>
          </a:p>
        </p:txBody>
      </p:sp>
      <p:pic>
        <p:nvPicPr>
          <p:cNvPr id="5" name="Symbol zastępczy zawartości 4">
            <a:extLst>
              <a:ext uri="{FF2B5EF4-FFF2-40B4-BE49-F238E27FC236}">
                <a16:creationId xmlns:a16="http://schemas.microsoft.com/office/drawing/2014/main" id="{49970B5E-121D-4DEE-9506-ECE7AFCD27FE}"/>
              </a:ext>
            </a:extLst>
          </p:cNvPr>
          <p:cNvPicPr>
            <a:picLocks noGrp="1" noChangeAspect="1"/>
          </p:cNvPicPr>
          <p:nvPr>
            <p:ph sz="half" idx="2"/>
          </p:nvPr>
        </p:nvPicPr>
        <p:blipFill>
          <a:blip r:embed="rId2"/>
          <a:stretch>
            <a:fillRect/>
          </a:stretch>
        </p:blipFill>
        <p:spPr>
          <a:xfrm>
            <a:off x="5460507" y="379008"/>
            <a:ext cx="6717969" cy="3598188"/>
          </a:xfrm>
          <a:prstGeom prst="rect">
            <a:avLst/>
          </a:prstGeom>
        </p:spPr>
      </p:pic>
      <p:sp>
        <p:nvSpPr>
          <p:cNvPr id="7" name="pole tekstowe 6">
            <a:extLst>
              <a:ext uri="{FF2B5EF4-FFF2-40B4-BE49-F238E27FC236}">
                <a16:creationId xmlns:a16="http://schemas.microsoft.com/office/drawing/2014/main" id="{E41FA5CE-25CF-4B64-A2AE-5E6A5FA885F2}"/>
              </a:ext>
            </a:extLst>
          </p:cNvPr>
          <p:cNvSpPr txBox="1"/>
          <p:nvPr/>
        </p:nvSpPr>
        <p:spPr>
          <a:xfrm>
            <a:off x="6268376" y="3977196"/>
            <a:ext cx="5459026" cy="1754326"/>
          </a:xfrm>
          <a:prstGeom prst="rect">
            <a:avLst/>
          </a:prstGeom>
          <a:noFill/>
        </p:spPr>
        <p:txBody>
          <a:bodyPr wrap="square">
            <a:spAutoFit/>
          </a:bodyPr>
          <a:lstStyle/>
          <a:p>
            <a:r>
              <a:rPr lang="pl-PL" dirty="0"/>
              <a:t> </a:t>
            </a:r>
            <a:r>
              <a:rPr lang="pl-PL" sz="1500" dirty="0"/>
              <a:t>Zespół tnący głowicy </a:t>
            </a:r>
            <a:r>
              <a:rPr lang="pl-PL" sz="1500" dirty="0" err="1"/>
              <a:t>harwesterowej</a:t>
            </a:r>
            <a:r>
              <a:rPr lang="pl-PL" sz="1500" dirty="0"/>
              <a:t>: </a:t>
            </a:r>
          </a:p>
          <a:p>
            <a:r>
              <a:rPr lang="pl-PL" sz="1500" dirty="0"/>
              <a:t> 1 - </a:t>
            </a:r>
            <a:r>
              <a:rPr lang="pl-PL" sz="1500" dirty="0" err="1"/>
              <a:t>wychwytnik</a:t>
            </a:r>
            <a:r>
              <a:rPr lang="pl-PL" sz="1500" dirty="0"/>
              <a:t> piły łańcuchowej</a:t>
            </a:r>
          </a:p>
          <a:p>
            <a:r>
              <a:rPr lang="pl-PL" sz="1500" dirty="0"/>
              <a:t> 2 - obsada prowadnicy wraz z układem napinania piły łańcuchowej    </a:t>
            </a:r>
          </a:p>
          <a:p>
            <a:r>
              <a:rPr lang="pl-PL" sz="1500" dirty="0"/>
              <a:t>3 - silnik hydrauliczny napędu piły łańcuchowej,</a:t>
            </a:r>
          </a:p>
          <a:p>
            <a:r>
              <a:rPr lang="pl-PL" sz="1500" dirty="0"/>
              <a:t>4 - prowadnica, </a:t>
            </a:r>
          </a:p>
          <a:p>
            <a:r>
              <a:rPr lang="pl-PL" sz="1500" dirty="0"/>
              <a:t>5 - łańcuch,</a:t>
            </a:r>
          </a:p>
          <a:p>
            <a:r>
              <a:rPr lang="pl-PL" sz="1500" dirty="0"/>
              <a:t> 6 - siłownik hydrauliczny wychyłu piły</a:t>
            </a:r>
          </a:p>
        </p:txBody>
      </p:sp>
    </p:spTree>
    <p:extLst>
      <p:ext uri="{BB962C8B-B14F-4D97-AF65-F5344CB8AC3E}">
        <p14:creationId xmlns:p14="http://schemas.microsoft.com/office/powerpoint/2010/main" val="124629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85864DC-ACF7-4A6F-8639-9B2C84A64950}"/>
              </a:ext>
            </a:extLst>
          </p:cNvPr>
          <p:cNvSpPr>
            <a:spLocks noGrp="1"/>
          </p:cNvSpPr>
          <p:nvPr>
            <p:ph sz="half" idx="1"/>
          </p:nvPr>
        </p:nvSpPr>
        <p:spPr>
          <a:xfrm>
            <a:off x="251863" y="272988"/>
            <a:ext cx="5157926" cy="6312023"/>
          </a:xfrm>
        </p:spPr>
        <p:txBody>
          <a:bodyPr>
            <a:normAutofit/>
          </a:bodyPr>
          <a:lstStyle/>
          <a:p>
            <a:pPr marL="0" indent="0">
              <a:buNone/>
            </a:pPr>
            <a:r>
              <a:rPr lang="en-US" sz="1800" dirty="0" err="1">
                <a:solidFill>
                  <a:srgbClr val="181717"/>
                </a:solidFill>
                <a:effectLst/>
                <a:latin typeface="Times New Roman" panose="02020603050405020304" pitchFamily="18" charset="0"/>
                <a:ea typeface="Times New Roman" panose="02020603050405020304" pitchFamily="18" charset="0"/>
              </a:rPr>
              <a:t>Odmienna</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sytuacja</a:t>
            </a:r>
            <a:r>
              <a:rPr lang="en-US" sz="1800" dirty="0">
                <a:solidFill>
                  <a:srgbClr val="181717"/>
                </a:solidFill>
                <a:effectLst/>
                <a:latin typeface="Times New Roman" panose="02020603050405020304" pitchFamily="18" charset="0"/>
                <a:ea typeface="Times New Roman" panose="02020603050405020304" pitchFamily="18" charset="0"/>
              </a:rPr>
              <a:t> jest w </a:t>
            </a:r>
            <a:r>
              <a:rPr lang="en-US" sz="1800" dirty="0" err="1">
                <a:solidFill>
                  <a:srgbClr val="181717"/>
                </a:solidFill>
                <a:effectLst/>
                <a:latin typeface="Times New Roman" panose="02020603050405020304" pitchFamily="18" charset="0"/>
                <a:ea typeface="Times New Roman" panose="02020603050405020304" pitchFamily="18" charset="0"/>
              </a:rPr>
              <a:t>przypadku</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zespo</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a:solidFill>
                  <a:srgbClr val="181717"/>
                </a:solidFill>
                <a:effectLst/>
                <a:latin typeface="Times New Roman" panose="02020603050405020304" pitchFamily="18" charset="0"/>
                <a:ea typeface="Times New Roman" panose="02020603050405020304" pitchFamily="18" charset="0"/>
              </a:rPr>
              <a:t>u </a:t>
            </a:r>
            <a:r>
              <a:rPr lang="en-US" sz="1800" dirty="0" err="1">
                <a:solidFill>
                  <a:srgbClr val="181717"/>
                </a:solidFill>
                <a:effectLst/>
                <a:latin typeface="Times New Roman" panose="02020603050405020304" pitchFamily="18" charset="0"/>
                <a:ea typeface="Times New Roman" panose="02020603050405020304" pitchFamily="18" charset="0"/>
              </a:rPr>
              <a:t>okrzesuj</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err="1">
                <a:solidFill>
                  <a:srgbClr val="181717"/>
                </a:solidFill>
                <a:effectLst/>
                <a:latin typeface="Times New Roman" panose="02020603050405020304" pitchFamily="18" charset="0"/>
                <a:ea typeface="Times New Roman" panose="02020603050405020304" pitchFamily="18" charset="0"/>
              </a:rPr>
              <a:t>cego</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Jako</a:t>
            </a:r>
            <a:r>
              <a:rPr lang="pl-PL" sz="1800" dirty="0" err="1">
                <a:solidFill>
                  <a:srgbClr val="181717"/>
                </a:solidFill>
                <a:effectLst/>
                <a:latin typeface="Times New Roman" panose="02020603050405020304" pitchFamily="18" charset="0"/>
                <a:ea typeface="Times New Roman" panose="02020603050405020304" pitchFamily="18" charset="0"/>
              </a:rPr>
              <a:t>ść</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okrzesywania</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stanowi</a:t>
            </a:r>
            <a:r>
              <a:rPr lang="en-US" sz="1800" dirty="0">
                <a:solidFill>
                  <a:srgbClr val="181717"/>
                </a:solidFill>
                <a:effectLst/>
                <a:latin typeface="Times New Roman" panose="02020603050405020304" pitchFamily="18" charset="0"/>
                <a:ea typeface="Times New Roman" panose="02020603050405020304" pitchFamily="18" charset="0"/>
              </a:rPr>
              <a:t> w </a:t>
            </a:r>
            <a:r>
              <a:rPr lang="en-US" sz="1800" dirty="0" err="1">
                <a:solidFill>
                  <a:srgbClr val="181717"/>
                </a:solidFill>
                <a:effectLst/>
                <a:latin typeface="Times New Roman" panose="02020603050405020304" pitchFamily="18" charset="0"/>
                <a:ea typeface="Times New Roman" panose="02020603050405020304" pitchFamily="18" charset="0"/>
              </a:rPr>
              <a:t>warunkach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polskich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najwi</a:t>
            </a:r>
            <a:r>
              <a:rPr lang="pl-PL" sz="1800" dirty="0">
                <a:solidFill>
                  <a:srgbClr val="181717"/>
                </a:solidFill>
                <a:effectLst/>
                <a:latin typeface="Times New Roman" panose="02020603050405020304" pitchFamily="18" charset="0"/>
                <a:ea typeface="Times New Roman" panose="02020603050405020304" pitchFamily="18" charset="0"/>
              </a:rPr>
              <a:t>ę</a:t>
            </a:r>
            <a:r>
              <a:rPr lang="en-US" sz="1800" dirty="0" err="1">
                <a:solidFill>
                  <a:srgbClr val="181717"/>
                </a:solidFill>
                <a:effectLst/>
                <a:latin typeface="Times New Roman" panose="02020603050405020304" pitchFamily="18" charset="0"/>
                <a:ea typeface="Times New Roman" panose="02020603050405020304" pitchFamily="18" charset="0"/>
              </a:rPr>
              <a:t>kszy</a:t>
            </a:r>
            <a:r>
              <a:rPr lang="en-US" sz="1800" dirty="0">
                <a:solidFill>
                  <a:srgbClr val="181717"/>
                </a:solidFill>
                <a:effectLst/>
                <a:latin typeface="Times New Roman" panose="02020603050405020304" pitchFamily="18" charset="0"/>
                <a:ea typeface="Times New Roman" panose="02020603050405020304" pitchFamily="18" charset="0"/>
              </a:rPr>
              <a:t> problem, z </a:t>
            </a:r>
            <a:r>
              <a:rPr lang="en-US" sz="1800" dirty="0" err="1">
                <a:solidFill>
                  <a:srgbClr val="181717"/>
                </a:solidFill>
                <a:effectLst/>
                <a:latin typeface="Times New Roman" panose="02020603050405020304" pitchFamily="18" charset="0"/>
                <a:ea typeface="Times New Roman" panose="02020603050405020304" pitchFamily="18" charset="0"/>
              </a:rPr>
              <a:t>którym</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zmierzy</a:t>
            </a:r>
            <a:r>
              <a:rPr lang="pl-PL" sz="1800" dirty="0">
                <a:solidFill>
                  <a:srgbClr val="181717"/>
                </a:solidFill>
                <a:effectLst/>
                <a:latin typeface="Times New Roman" panose="02020603050405020304" pitchFamily="18" charset="0"/>
                <a:ea typeface="Times New Roman" panose="02020603050405020304" pitchFamily="18" charset="0"/>
              </a:rPr>
              <a:t>ć</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si</a:t>
            </a:r>
            <a:r>
              <a:rPr lang="pl-PL" sz="1800" dirty="0">
                <a:solidFill>
                  <a:srgbClr val="181717"/>
                </a:solidFill>
                <a:effectLst/>
                <a:latin typeface="Times New Roman" panose="02020603050405020304" pitchFamily="18" charset="0"/>
                <a:ea typeface="Times New Roman" panose="02020603050405020304" pitchFamily="18" charset="0"/>
              </a:rPr>
              <a:t>ę</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musz</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a:solidFill>
                  <a:srgbClr val="181717"/>
                </a:solidFill>
                <a:effectLst/>
                <a:latin typeface="Times New Roman" panose="02020603050405020304" pitchFamily="18" charset="0"/>
                <a:ea typeface="Times New Roman" panose="02020603050405020304" pitchFamily="18" charset="0"/>
              </a:rPr>
              <a:t> u</a:t>
            </a:r>
            <a:r>
              <a:rPr lang="pl-PL" sz="1800" dirty="0">
                <a:solidFill>
                  <a:srgbClr val="181717"/>
                </a:solidFill>
                <a:latin typeface="Times New Roman" panose="02020603050405020304" pitchFamily="18" charset="0"/>
                <a:ea typeface="Times New Roman" panose="02020603050405020304" pitchFamily="18" charset="0"/>
              </a:rPr>
              <a:t>ż</a:t>
            </a:r>
            <a:r>
              <a:rPr lang="en-US" sz="1800" dirty="0" err="1">
                <a:solidFill>
                  <a:srgbClr val="181717"/>
                </a:solidFill>
                <a:effectLst/>
                <a:latin typeface="Times New Roman" panose="02020603050405020304" pitchFamily="18" charset="0"/>
                <a:ea typeface="Times New Roman" panose="02020603050405020304" pitchFamily="18" charset="0"/>
              </a:rPr>
              <a:t>ytkownicy</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maszyn</a:t>
            </a:r>
            <a:r>
              <a:rPr lang="en-US" sz="1800" dirty="0">
                <a:solidFill>
                  <a:srgbClr val="181717"/>
                </a:solidFill>
                <a:effectLst/>
                <a:latin typeface="Times New Roman" panose="02020603050405020304" pitchFamily="18" charset="0"/>
                <a:ea typeface="Times New Roman" panose="02020603050405020304" pitchFamily="18" charset="0"/>
              </a:rPr>
              <a:t> le</a:t>
            </a:r>
            <a:r>
              <a:rPr lang="pl-PL" sz="1800" dirty="0">
                <a:solidFill>
                  <a:srgbClr val="181717"/>
                </a:solidFill>
                <a:effectLst/>
                <a:latin typeface="Times New Roman" panose="02020603050405020304" pitchFamily="18" charset="0"/>
                <a:ea typeface="Times New Roman" panose="02020603050405020304" pitchFamily="18" charset="0"/>
              </a:rPr>
              <a:t>ś</a:t>
            </a:r>
            <a:r>
              <a:rPr lang="en-US" sz="1800" dirty="0" err="1">
                <a:solidFill>
                  <a:srgbClr val="181717"/>
                </a:solidFill>
                <a:effectLst/>
                <a:latin typeface="Times New Roman" panose="02020603050405020304" pitchFamily="18" charset="0"/>
                <a:ea typeface="Times New Roman" panose="02020603050405020304" pitchFamily="18" charset="0"/>
              </a:rPr>
              <a:t>nych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Wynika</a:t>
            </a:r>
            <a:r>
              <a:rPr lang="en-US" sz="1800" dirty="0">
                <a:solidFill>
                  <a:srgbClr val="181717"/>
                </a:solidFill>
                <a:effectLst/>
                <a:latin typeface="Times New Roman" panose="02020603050405020304" pitchFamily="18" charset="0"/>
                <a:ea typeface="Times New Roman" panose="02020603050405020304" pitchFamily="18" charset="0"/>
              </a:rPr>
              <a:t> to </a:t>
            </a:r>
            <a:r>
              <a:rPr lang="en-US" sz="1800" dirty="0" err="1">
                <a:solidFill>
                  <a:srgbClr val="181717"/>
                </a:solidFill>
                <a:effectLst/>
                <a:latin typeface="Times New Roman" panose="02020603050405020304" pitchFamily="18" charset="0"/>
                <a:ea typeface="Times New Roman" panose="02020603050405020304" pitchFamily="18" charset="0"/>
              </a:rPr>
              <a:t>przede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wszystkim</a:t>
            </a:r>
            <a:r>
              <a:rPr lang="en-US" sz="1800" dirty="0">
                <a:solidFill>
                  <a:srgbClr val="181717"/>
                </a:solidFill>
                <a:effectLst/>
                <a:latin typeface="Times New Roman" panose="02020603050405020304" pitchFamily="18" charset="0"/>
                <a:ea typeface="Times New Roman" panose="02020603050405020304" pitchFamily="18" charset="0"/>
              </a:rPr>
              <a:t> z </a:t>
            </a:r>
            <a:r>
              <a:rPr lang="en-US" sz="1800" dirty="0" err="1">
                <a:solidFill>
                  <a:srgbClr val="181717"/>
                </a:solidFill>
                <a:effectLst/>
                <a:latin typeface="Times New Roman" panose="02020603050405020304" pitchFamily="18" charset="0"/>
                <a:ea typeface="Times New Roman" panose="02020603050405020304" pitchFamily="18" charset="0"/>
              </a:rPr>
              <a:t>charakterystyki</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budowy</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drzew</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rosn</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err="1">
                <a:solidFill>
                  <a:srgbClr val="181717"/>
                </a:solidFill>
                <a:effectLst/>
                <a:latin typeface="Times New Roman" panose="02020603050405020304" pitchFamily="18" charset="0"/>
                <a:ea typeface="Times New Roman" panose="02020603050405020304" pitchFamily="18" charset="0"/>
              </a:rPr>
              <a:t>cych</a:t>
            </a:r>
            <a:r>
              <a:rPr lang="en-US" sz="1800" dirty="0">
                <a:solidFill>
                  <a:srgbClr val="181717"/>
                </a:solidFill>
                <a:effectLst/>
                <a:latin typeface="Times New Roman" panose="02020603050405020304" pitchFamily="18" charset="0"/>
                <a:ea typeface="Times New Roman" panose="02020603050405020304" pitchFamily="18" charset="0"/>
              </a:rPr>
              <a:t> w </a:t>
            </a:r>
            <a:r>
              <a:rPr lang="en-US" sz="1800" dirty="0" err="1">
                <a:solidFill>
                  <a:srgbClr val="181717"/>
                </a:solidFill>
                <a:effectLst/>
                <a:latin typeface="Times New Roman" panose="02020603050405020304" pitchFamily="18" charset="0"/>
                <a:ea typeface="Times New Roman" panose="02020603050405020304" pitchFamily="18" charset="0"/>
              </a:rPr>
              <a:t>naszym</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kraju</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Dominuj</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a:solidFill>
                  <a:srgbClr val="181717"/>
                </a:solidFill>
                <a:effectLst/>
                <a:latin typeface="Times New Roman" panose="02020603050405020304" pitchFamily="18" charset="0"/>
                <a:ea typeface="Times New Roman" panose="02020603050405020304" pitchFamily="18" charset="0"/>
              </a:rPr>
              <a:t>ca w </a:t>
            </a:r>
            <a:r>
              <a:rPr lang="en-US" sz="1800" dirty="0" err="1">
                <a:solidFill>
                  <a:srgbClr val="181717"/>
                </a:solidFill>
                <a:effectLst/>
                <a:latin typeface="Times New Roman" panose="02020603050405020304" pitchFamily="18" charset="0"/>
                <a:ea typeface="Times New Roman" panose="02020603050405020304" pitchFamily="18" charset="0"/>
              </a:rPr>
              <a:t>Polsce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sosna</a:t>
            </a:r>
            <a:r>
              <a:rPr lang="pl-PL" sz="1800" dirty="0">
                <a:solidFill>
                  <a:srgbClr val="181717"/>
                </a:solidFill>
                <a:latin typeface="Times New Roman" panose="02020603050405020304" pitchFamily="18" charset="0"/>
                <a:ea typeface="Times New Roman" panose="02020603050405020304" pitchFamily="18" charset="0"/>
              </a:rPr>
              <a:t>.</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Dlatego</a:t>
            </a:r>
            <a:r>
              <a:rPr lang="en-US" sz="1800" dirty="0">
                <a:solidFill>
                  <a:srgbClr val="181717"/>
                </a:solidFill>
                <a:effectLst/>
                <a:latin typeface="Times New Roman" panose="02020603050405020304" pitchFamily="18" charset="0"/>
                <a:ea typeface="Times New Roman" panose="02020603050405020304" pitchFamily="18" charset="0"/>
              </a:rPr>
              <a:t> w</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a:solidFill>
                  <a:srgbClr val="181717"/>
                </a:solidFill>
                <a:effectLst/>
                <a:latin typeface="Times New Roman" panose="02020603050405020304" pitchFamily="18" charset="0"/>
                <a:ea typeface="Times New Roman" panose="02020603050405020304" pitchFamily="18" charset="0"/>
              </a:rPr>
              <a:t>a</a:t>
            </a:r>
            <a:r>
              <a:rPr lang="pl-PL" sz="1800" dirty="0">
                <a:solidFill>
                  <a:srgbClr val="181717"/>
                </a:solidFill>
                <a:latin typeface="Times New Roman" panose="02020603050405020304" pitchFamily="18" charset="0"/>
                <a:ea typeface="Times New Roman" panose="02020603050405020304" pitchFamily="18" charset="0"/>
              </a:rPr>
              <a:t>ś</a:t>
            </a:r>
            <a:r>
              <a:rPr lang="en-US" sz="1800" dirty="0" err="1">
                <a:solidFill>
                  <a:srgbClr val="181717"/>
                </a:solidFill>
                <a:effectLst/>
                <a:latin typeface="Times New Roman" panose="02020603050405020304" pitchFamily="18" charset="0"/>
                <a:ea typeface="Times New Roman" panose="02020603050405020304" pitchFamily="18" charset="0"/>
              </a:rPr>
              <a:t>nie</a:t>
            </a:r>
            <a:r>
              <a:rPr lang="en-US" sz="1800" dirty="0">
                <a:solidFill>
                  <a:srgbClr val="181717"/>
                </a:solidFill>
                <a:effectLst/>
                <a:latin typeface="Times New Roman" panose="02020603050405020304" pitchFamily="18" charset="0"/>
                <a:ea typeface="Times New Roman" panose="02020603050405020304" pitchFamily="18" charset="0"/>
              </a:rPr>
              <a:t> w </a:t>
            </a:r>
            <a:r>
              <a:rPr lang="en-US" sz="1800" dirty="0" err="1">
                <a:solidFill>
                  <a:srgbClr val="181717"/>
                </a:solidFill>
                <a:effectLst/>
                <a:latin typeface="Times New Roman" panose="02020603050405020304" pitchFamily="18" charset="0"/>
                <a:ea typeface="Times New Roman" panose="02020603050405020304" pitchFamily="18" charset="0"/>
              </a:rPr>
              <a:t>warunkach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polskich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decyduj</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err="1">
                <a:solidFill>
                  <a:srgbClr val="181717"/>
                </a:solidFill>
                <a:effectLst/>
                <a:latin typeface="Times New Roman" panose="02020603050405020304" pitchFamily="18" charset="0"/>
                <a:ea typeface="Times New Roman" panose="02020603050405020304" pitchFamily="18" charset="0"/>
              </a:rPr>
              <a:t>ce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znaczenie</a:t>
            </a:r>
            <a:r>
              <a:rPr lang="en-US" sz="1800" dirty="0">
                <a:solidFill>
                  <a:srgbClr val="181717"/>
                </a:solidFill>
                <a:effectLst/>
                <a:latin typeface="Times New Roman" panose="02020603050405020304" pitchFamily="18" charset="0"/>
                <a:ea typeface="Times New Roman" panose="02020603050405020304" pitchFamily="18" charset="0"/>
              </a:rPr>
              <a:t> ma </a:t>
            </a:r>
            <a:r>
              <a:rPr lang="en-US" sz="1800" dirty="0" err="1">
                <a:solidFill>
                  <a:srgbClr val="181717"/>
                </a:solidFill>
                <a:effectLst/>
                <a:latin typeface="Times New Roman" panose="02020603050405020304" pitchFamily="18" charset="0"/>
                <a:ea typeface="Times New Roman" panose="02020603050405020304" pitchFamily="18" charset="0"/>
              </a:rPr>
              <a:t>odpowiednio</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dobrany</a:t>
            </a:r>
            <a:r>
              <a:rPr lang="en-US" sz="1800" dirty="0">
                <a:solidFill>
                  <a:srgbClr val="181717"/>
                </a:solidFill>
                <a:effectLst/>
                <a:latin typeface="Times New Roman" panose="02020603050405020304" pitchFamily="18" charset="0"/>
                <a:ea typeface="Times New Roman" panose="02020603050405020304" pitchFamily="18" charset="0"/>
              </a:rPr>
              <a:t> k</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a:solidFill>
                  <a:srgbClr val="181717"/>
                </a:solidFill>
                <a:effectLst/>
                <a:latin typeface="Times New Roman" panose="02020603050405020304" pitchFamily="18" charset="0"/>
                <a:ea typeface="Times New Roman" panose="02020603050405020304" pitchFamily="18" charset="0"/>
              </a:rPr>
              <a:t>t </a:t>
            </a:r>
            <a:r>
              <a:rPr lang="en-US" sz="1800" dirty="0" err="1">
                <a:solidFill>
                  <a:srgbClr val="181717"/>
                </a:solidFill>
                <a:effectLst/>
                <a:latin typeface="Times New Roman" panose="02020603050405020304" pitchFamily="18" charset="0"/>
                <a:ea typeface="Times New Roman" panose="02020603050405020304" pitchFamily="18" charset="0"/>
              </a:rPr>
              <a:t>skrawania</a:t>
            </a:r>
            <a:r>
              <a:rPr lang="en-US" sz="1800" dirty="0">
                <a:solidFill>
                  <a:srgbClr val="181717"/>
                </a:solidFill>
                <a:effectLst/>
                <a:latin typeface="Times New Roman" panose="02020603050405020304" pitchFamily="18" charset="0"/>
                <a:ea typeface="Times New Roman" panose="02020603050405020304" pitchFamily="18" charset="0"/>
              </a:rPr>
              <a:t> no</a:t>
            </a:r>
            <a:r>
              <a:rPr lang="pl-PL" sz="1800" dirty="0">
                <a:solidFill>
                  <a:srgbClr val="181717"/>
                </a:solidFill>
                <a:latin typeface="Times New Roman" panose="02020603050405020304" pitchFamily="18" charset="0"/>
                <a:ea typeface="Times New Roman" panose="02020603050405020304" pitchFamily="18" charset="0"/>
              </a:rPr>
              <a:t>ż</a:t>
            </a:r>
            <a:r>
              <a:rPr lang="en-US" sz="1800" dirty="0">
                <a:solidFill>
                  <a:srgbClr val="181717"/>
                </a:solidFill>
                <a:effectLst/>
                <a:latin typeface="Times New Roman" panose="02020603050405020304" pitchFamily="18" charset="0"/>
                <a:ea typeface="Times New Roman" panose="02020603050405020304" pitchFamily="18" charset="0"/>
              </a:rPr>
              <a:t>a</a:t>
            </a:r>
            <a:r>
              <a:rPr lang="pl-PL" sz="1800" dirty="0">
                <a:solidFill>
                  <a:srgbClr val="181717"/>
                </a:solidFill>
                <a:effectLst/>
                <a:latin typeface="Times New Roman" panose="02020603050405020304" pitchFamily="18" charset="0"/>
                <a:ea typeface="Times New Roman" panose="02020603050405020304" pitchFamily="18" charset="0"/>
              </a:rPr>
              <a:t>.</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Uzyskanie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znacznej</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si</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a:solidFill>
                  <a:srgbClr val="181717"/>
                </a:solidFill>
                <a:effectLst/>
                <a:latin typeface="Times New Roman" panose="02020603050405020304" pitchFamily="18" charset="0"/>
                <a:ea typeface="Times New Roman" panose="02020603050405020304" pitchFamily="18" charset="0"/>
              </a:rPr>
              <a:t>y </a:t>
            </a:r>
            <a:r>
              <a:rPr lang="en-US" sz="1800" dirty="0" err="1">
                <a:solidFill>
                  <a:srgbClr val="181717"/>
                </a:solidFill>
                <a:effectLst/>
                <a:latin typeface="Times New Roman" panose="02020603050405020304" pitchFamily="18" charset="0"/>
                <a:ea typeface="Times New Roman" panose="02020603050405020304" pitchFamily="18" charset="0"/>
              </a:rPr>
              <a:t>posuwu</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walców</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zale</a:t>
            </a:r>
            <a:r>
              <a:rPr lang="pl-PL" sz="1800" dirty="0">
                <a:solidFill>
                  <a:srgbClr val="181717"/>
                </a:solidFill>
                <a:latin typeface="Times New Roman" panose="02020603050405020304" pitchFamily="18" charset="0"/>
                <a:ea typeface="Times New Roman" panose="02020603050405020304" pitchFamily="18" charset="0"/>
              </a:rPr>
              <a:t>ż</a:t>
            </a:r>
            <a:r>
              <a:rPr lang="en-US" sz="1800" dirty="0">
                <a:solidFill>
                  <a:srgbClr val="181717"/>
                </a:solidFill>
                <a:effectLst/>
                <a:latin typeface="Times New Roman" panose="02020603050405020304" pitchFamily="18" charset="0"/>
                <a:ea typeface="Times New Roman" panose="02020603050405020304" pitchFamily="18" charset="0"/>
              </a:rPr>
              <a:t>y g</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ównie</a:t>
            </a:r>
            <a:r>
              <a:rPr lang="en-US" sz="1800" dirty="0">
                <a:solidFill>
                  <a:srgbClr val="181717"/>
                </a:solidFill>
                <a:effectLst/>
                <a:latin typeface="Times New Roman" panose="02020603050405020304" pitchFamily="18" charset="0"/>
                <a:ea typeface="Times New Roman" panose="02020603050405020304" pitchFamily="18" charset="0"/>
              </a:rPr>
              <a:t> od </a:t>
            </a:r>
            <a:r>
              <a:rPr lang="en-US" sz="1800" dirty="0" err="1">
                <a:solidFill>
                  <a:srgbClr val="181717"/>
                </a:solidFill>
                <a:effectLst/>
                <a:latin typeface="Times New Roman" panose="02020603050405020304" pitchFamily="18" charset="0"/>
                <a:ea typeface="Times New Roman" panose="02020603050405020304" pitchFamily="18" charset="0"/>
              </a:rPr>
              <a:t>mo</a:t>
            </a:r>
            <a:r>
              <a:rPr lang="pl-PL" sz="1800" dirty="0">
                <a:solidFill>
                  <a:srgbClr val="181717"/>
                </a:solidFill>
                <a:latin typeface="Times New Roman" panose="02020603050405020304" pitchFamily="18" charset="0"/>
                <a:ea typeface="Times New Roman" panose="02020603050405020304" pitchFamily="18" charset="0"/>
              </a:rPr>
              <a:t>ż</a:t>
            </a:r>
            <a:r>
              <a:rPr lang="en-US" sz="1800" dirty="0" err="1">
                <a:solidFill>
                  <a:srgbClr val="181717"/>
                </a:solidFill>
                <a:effectLst/>
                <a:latin typeface="Times New Roman" panose="02020603050405020304" pitchFamily="18" charset="0"/>
                <a:ea typeface="Times New Roman" panose="02020603050405020304" pitchFamily="18" charset="0"/>
              </a:rPr>
              <a:t>liwo</a:t>
            </a:r>
            <a:r>
              <a:rPr lang="pl-PL" sz="1800" dirty="0">
                <a:solidFill>
                  <a:srgbClr val="181717"/>
                </a:solidFill>
                <a:effectLst/>
                <a:latin typeface="Times New Roman" panose="02020603050405020304" pitchFamily="18" charset="0"/>
                <a:ea typeface="Times New Roman" panose="02020603050405020304" pitchFamily="18" charset="0"/>
              </a:rPr>
              <a:t>ś</a:t>
            </a:r>
            <a:r>
              <a:rPr lang="en-US" sz="1800" dirty="0">
                <a:solidFill>
                  <a:srgbClr val="181717"/>
                </a:solidFill>
                <a:effectLst/>
                <a:latin typeface="Times New Roman" panose="02020603050405020304" pitchFamily="18" charset="0"/>
                <a:ea typeface="Times New Roman" panose="02020603050405020304" pitchFamily="18" charset="0"/>
              </a:rPr>
              <a:t>ci </a:t>
            </a:r>
            <a:r>
              <a:rPr lang="en-US" sz="1800" dirty="0" err="1">
                <a:solidFill>
                  <a:srgbClr val="181717"/>
                </a:solidFill>
                <a:effectLst/>
                <a:latin typeface="Times New Roman" panose="02020603050405020304" pitchFamily="18" charset="0"/>
                <a:ea typeface="Times New Roman" panose="02020603050405020304" pitchFamily="18" charset="0"/>
              </a:rPr>
              <a:t>zapewnienia</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im</a:t>
            </a:r>
            <a:r>
              <a:rPr lang="en-US" sz="1800" dirty="0">
                <a:solidFill>
                  <a:srgbClr val="181717"/>
                </a:solidFill>
                <a:effectLst/>
                <a:latin typeface="Times New Roman" panose="02020603050405020304" pitchFamily="18" charset="0"/>
                <a:ea typeface="Times New Roman" panose="02020603050405020304" pitchFamily="18" charset="0"/>
              </a:rPr>
              <a:t> du</a:t>
            </a:r>
            <a:r>
              <a:rPr lang="pl-PL" sz="1800" dirty="0">
                <a:solidFill>
                  <a:srgbClr val="181717"/>
                </a:solidFill>
                <a:latin typeface="Times New Roman" panose="02020603050405020304" pitchFamily="18" charset="0"/>
                <a:ea typeface="Times New Roman" panose="02020603050405020304" pitchFamily="18" charset="0"/>
              </a:rPr>
              <a:t>ż</a:t>
            </a:r>
            <a:r>
              <a:rPr lang="en-US" sz="1800" dirty="0" err="1">
                <a:solidFill>
                  <a:srgbClr val="181717"/>
                </a:solidFill>
                <a:effectLst/>
                <a:latin typeface="Times New Roman" panose="02020603050405020304" pitchFamily="18" charset="0"/>
                <a:ea typeface="Times New Roman" panose="02020603050405020304" pitchFamily="18" charset="0"/>
              </a:rPr>
              <a:t>ej</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si</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a:solidFill>
                  <a:srgbClr val="181717"/>
                </a:solidFill>
                <a:effectLst/>
                <a:latin typeface="Times New Roman" panose="02020603050405020304" pitchFamily="18" charset="0"/>
                <a:ea typeface="Times New Roman" panose="02020603050405020304" pitchFamily="18" charset="0"/>
              </a:rPr>
              <a:t>y </a:t>
            </a:r>
            <a:r>
              <a:rPr lang="en-US" sz="1800" dirty="0" err="1">
                <a:solidFill>
                  <a:srgbClr val="181717"/>
                </a:solidFill>
                <a:effectLst/>
                <a:latin typeface="Times New Roman" panose="02020603050405020304" pitchFamily="18" charset="0"/>
                <a:ea typeface="Times New Roman" panose="02020603050405020304" pitchFamily="18" charset="0"/>
              </a:rPr>
              <a:t>docisku</a:t>
            </a:r>
            <a:r>
              <a:rPr lang="en-US" sz="1800" dirty="0">
                <a:solidFill>
                  <a:srgbClr val="181717"/>
                </a:solidFill>
                <a:effectLst/>
                <a:latin typeface="Times New Roman" panose="02020603050405020304" pitchFamily="18" charset="0"/>
                <a:ea typeface="Times New Roman" panose="02020603050405020304" pitchFamily="18" charset="0"/>
              </a:rPr>
              <a:t> do </a:t>
            </a:r>
            <a:r>
              <a:rPr lang="en-US" sz="1800" dirty="0" err="1">
                <a:solidFill>
                  <a:srgbClr val="181717"/>
                </a:solidFill>
                <a:effectLst/>
                <a:latin typeface="Times New Roman" panose="02020603050405020304" pitchFamily="18" charset="0"/>
                <a:ea typeface="Times New Roman" panose="02020603050405020304" pitchFamily="18" charset="0"/>
              </a:rPr>
              <a:t>drewna</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oraz</a:t>
            </a:r>
            <a:r>
              <a:rPr lang="en-US" sz="1800" dirty="0">
                <a:solidFill>
                  <a:srgbClr val="181717"/>
                </a:solidFill>
                <a:effectLst/>
                <a:latin typeface="Times New Roman" panose="02020603050405020304" pitchFamily="18" charset="0"/>
                <a:ea typeface="Times New Roman" panose="02020603050405020304" pitchFamily="18" charset="0"/>
              </a:rPr>
              <a:t> du</a:t>
            </a:r>
            <a:r>
              <a:rPr lang="pl-PL" sz="1800" dirty="0">
                <a:solidFill>
                  <a:srgbClr val="181717"/>
                </a:solidFill>
                <a:effectLst/>
                <a:latin typeface="Times New Roman" panose="02020603050405020304" pitchFamily="18" charset="0"/>
                <a:ea typeface="Times New Roman" panose="02020603050405020304" pitchFamily="18" charset="0"/>
              </a:rPr>
              <a:t>ż</a:t>
            </a:r>
            <a:r>
              <a:rPr lang="en-US" sz="1800" dirty="0" err="1">
                <a:solidFill>
                  <a:srgbClr val="181717"/>
                </a:solidFill>
                <a:effectLst/>
                <a:latin typeface="Times New Roman" panose="02020603050405020304" pitchFamily="18" charset="0"/>
                <a:ea typeface="Times New Roman" panose="02020603050405020304" pitchFamily="18" charset="0"/>
              </a:rPr>
              <a:t>ej</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powierzchni</a:t>
            </a:r>
            <a:r>
              <a:rPr lang="en-US" sz="1800" dirty="0">
                <a:solidFill>
                  <a:srgbClr val="181717"/>
                </a:solidFill>
                <a:effectLst/>
                <a:latin typeface="Times New Roman" panose="02020603050405020304" pitchFamily="18" charset="0"/>
                <a:ea typeface="Times New Roman" panose="02020603050405020304" pitchFamily="18" charset="0"/>
              </a:rPr>
              <a:t> ich </a:t>
            </a:r>
            <a:r>
              <a:rPr lang="en-US" sz="1800" dirty="0" err="1">
                <a:solidFill>
                  <a:srgbClr val="181717"/>
                </a:solidFill>
                <a:effectLst/>
                <a:latin typeface="Times New Roman" panose="02020603050405020304" pitchFamily="18" charset="0"/>
                <a:ea typeface="Times New Roman" panose="02020603050405020304" pitchFamily="18" charset="0"/>
              </a:rPr>
              <a:t>styku</a:t>
            </a:r>
            <a:r>
              <a:rPr lang="en-US" sz="1800" dirty="0">
                <a:solidFill>
                  <a:srgbClr val="181717"/>
                </a:solidFill>
                <a:effectLst/>
                <a:latin typeface="Times New Roman" panose="02020603050405020304" pitchFamily="18" charset="0"/>
                <a:ea typeface="Times New Roman" panose="02020603050405020304" pitchFamily="18" charset="0"/>
              </a:rPr>
              <a:t> z </a:t>
            </a:r>
            <a:r>
              <a:rPr lang="en-US" sz="1800" dirty="0" err="1">
                <a:solidFill>
                  <a:srgbClr val="181717"/>
                </a:solidFill>
                <a:effectLst/>
                <a:latin typeface="Times New Roman" panose="02020603050405020304" pitchFamily="18" charset="0"/>
                <a:ea typeface="Times New Roman" panose="02020603050405020304" pitchFamily="18" charset="0"/>
              </a:rPr>
              <a:t>drewnem</a:t>
            </a:r>
            <a:r>
              <a:rPr lang="en-US" sz="1800" dirty="0">
                <a:solidFill>
                  <a:srgbClr val="181717"/>
                </a:solidFill>
                <a:effectLst/>
                <a:latin typeface="Times New Roman" panose="02020603050405020304" pitchFamily="18" charset="0"/>
                <a:ea typeface="Times New Roman" panose="02020603050405020304" pitchFamily="18" charset="0"/>
              </a:rPr>
              <a:t>. Aby to </a:t>
            </a:r>
            <a:r>
              <a:rPr lang="en-US" sz="1800" dirty="0" err="1">
                <a:solidFill>
                  <a:srgbClr val="181717"/>
                </a:solidFill>
                <a:effectLst/>
                <a:latin typeface="Times New Roman" panose="02020603050405020304" pitchFamily="18" charset="0"/>
                <a:ea typeface="Times New Roman" panose="02020603050405020304" pitchFamily="18" charset="0"/>
              </a:rPr>
              <a:t>zrealizowa</a:t>
            </a:r>
            <a:r>
              <a:rPr lang="pl-PL" sz="1800" dirty="0">
                <a:solidFill>
                  <a:srgbClr val="181717"/>
                </a:solidFill>
                <a:effectLst/>
                <a:latin typeface="Times New Roman" panose="02020603050405020304" pitchFamily="18" charset="0"/>
                <a:ea typeface="Times New Roman" panose="02020603050405020304" pitchFamily="18" charset="0"/>
              </a:rPr>
              <a:t>ć</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producenci</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wyposa</a:t>
            </a:r>
            <a:r>
              <a:rPr lang="pl-PL" sz="1800" dirty="0">
                <a:solidFill>
                  <a:srgbClr val="181717"/>
                </a:solidFill>
                <a:effectLst/>
                <a:latin typeface="Times New Roman" panose="02020603050405020304" pitchFamily="18" charset="0"/>
                <a:ea typeface="Times New Roman" panose="02020603050405020304" pitchFamily="18" charset="0"/>
              </a:rPr>
              <a:t>ż</a:t>
            </a:r>
            <a:r>
              <a:rPr lang="en-US" sz="1800" dirty="0" err="1">
                <a:solidFill>
                  <a:srgbClr val="181717"/>
                </a:solidFill>
                <a:effectLst/>
                <a:latin typeface="Times New Roman" panose="02020603050405020304" pitchFamily="18" charset="0"/>
                <a:ea typeface="Times New Roman" panose="02020603050405020304" pitchFamily="18" charset="0"/>
              </a:rPr>
              <a:t>aj</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swoje</a:t>
            </a:r>
            <a:r>
              <a:rPr lang="en-US" sz="1800" dirty="0">
                <a:solidFill>
                  <a:srgbClr val="181717"/>
                </a:solidFill>
                <a:effectLst/>
                <a:latin typeface="Times New Roman" panose="02020603050405020304" pitchFamily="18" charset="0"/>
                <a:ea typeface="Times New Roman" panose="02020603050405020304" pitchFamily="18" charset="0"/>
              </a:rPr>
              <a:t> g</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owice</a:t>
            </a:r>
            <a:r>
              <a:rPr lang="en-US" sz="1800" dirty="0">
                <a:solidFill>
                  <a:srgbClr val="181717"/>
                </a:solidFill>
                <a:effectLst/>
                <a:latin typeface="Times New Roman" panose="02020603050405020304" pitchFamily="18" charset="0"/>
                <a:ea typeface="Times New Roman" panose="02020603050405020304" pitchFamily="18" charset="0"/>
              </a:rPr>
              <a:t> w 2 do 4 </a:t>
            </a:r>
            <a:r>
              <a:rPr lang="en-US" sz="1800" dirty="0" err="1">
                <a:solidFill>
                  <a:srgbClr val="181717"/>
                </a:solidFill>
                <a:effectLst/>
                <a:latin typeface="Times New Roman" panose="02020603050405020304" pitchFamily="18" charset="0"/>
                <a:ea typeface="Times New Roman" panose="02020603050405020304" pitchFamily="18" charset="0"/>
              </a:rPr>
              <a:t>walców</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posuwowych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Dwa</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walce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stosuj</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a:solidFill>
                  <a:srgbClr val="181717"/>
                </a:solidFill>
                <a:effectLst/>
                <a:latin typeface="Times New Roman" panose="02020603050405020304" pitchFamily="18" charset="0"/>
                <a:ea typeface="Times New Roman" panose="02020603050405020304" pitchFamily="18" charset="0"/>
              </a:rPr>
              <a:t> w </a:t>
            </a:r>
            <a:r>
              <a:rPr lang="en-US" sz="1800" dirty="0" err="1">
                <a:solidFill>
                  <a:srgbClr val="181717"/>
                </a:solidFill>
                <a:effectLst/>
                <a:latin typeface="Times New Roman" panose="02020603050405020304" pitchFamily="18" charset="0"/>
                <a:ea typeface="Times New Roman" panose="02020603050405020304" pitchFamily="18" charset="0"/>
              </a:rPr>
              <a:t>swoich</a:t>
            </a:r>
            <a:r>
              <a:rPr lang="en-US" sz="1800" dirty="0">
                <a:solidFill>
                  <a:srgbClr val="181717"/>
                </a:solidFill>
                <a:effectLst/>
                <a:latin typeface="Times New Roman" panose="02020603050405020304" pitchFamily="18" charset="0"/>
                <a:ea typeface="Times New Roman" panose="02020603050405020304" pitchFamily="18" charset="0"/>
              </a:rPr>
              <a:t> g</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owicach</a:t>
            </a:r>
            <a:r>
              <a:rPr lang="en-US" sz="1800" dirty="0">
                <a:solidFill>
                  <a:srgbClr val="181717"/>
                </a:solidFill>
                <a:effectLst/>
                <a:latin typeface="Times New Roman" panose="02020603050405020304" pitchFamily="18" charset="0"/>
                <a:ea typeface="Times New Roman" panose="02020603050405020304" pitchFamily="18" charset="0"/>
              </a:rPr>
              <a:t> np. </a:t>
            </a:r>
            <a:r>
              <a:rPr lang="en-US" sz="1800" dirty="0" err="1">
                <a:solidFill>
                  <a:srgbClr val="181717"/>
                </a:solidFill>
                <a:effectLst/>
                <a:latin typeface="Times New Roman" panose="02020603050405020304" pitchFamily="18" charset="0"/>
                <a:ea typeface="Times New Roman" panose="02020603050405020304" pitchFamily="18" charset="0"/>
              </a:rPr>
              <a:t>firmy</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LogSet</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i</a:t>
            </a:r>
            <a:r>
              <a:rPr lang="en-US" sz="1800" dirty="0">
                <a:solidFill>
                  <a:srgbClr val="181717"/>
                </a:solidFill>
                <a:effectLst/>
                <a:latin typeface="Times New Roman" panose="02020603050405020304" pitchFamily="18" charset="0"/>
                <a:ea typeface="Times New Roman" panose="02020603050405020304" pitchFamily="18" charset="0"/>
              </a:rPr>
              <a:t> Valmet, </a:t>
            </a:r>
            <a:r>
              <a:rPr lang="en-US" sz="1800" dirty="0" err="1">
                <a:solidFill>
                  <a:srgbClr val="181717"/>
                </a:solidFill>
                <a:effectLst/>
                <a:latin typeface="Times New Roman" panose="02020603050405020304" pitchFamily="18" charset="0"/>
                <a:ea typeface="Times New Roman" panose="02020603050405020304" pitchFamily="18" charset="0"/>
              </a:rPr>
              <a:t>jednak</a:t>
            </a:r>
            <a:r>
              <a:rPr lang="en-US" sz="1800" dirty="0">
                <a:solidFill>
                  <a:srgbClr val="181717"/>
                </a:solidFill>
                <a:effectLst/>
                <a:latin typeface="Times New Roman" panose="02020603050405020304" pitchFamily="18" charset="0"/>
                <a:ea typeface="Times New Roman" panose="02020603050405020304" pitchFamily="18" charset="0"/>
              </a:rPr>
              <a:t> ich </a:t>
            </a:r>
            <a:r>
              <a:rPr lang="en-US" sz="1800" dirty="0" err="1">
                <a:solidFill>
                  <a:srgbClr val="181717"/>
                </a:solidFill>
                <a:effectLst/>
                <a:latin typeface="Times New Roman" panose="02020603050405020304" pitchFamily="18" charset="0"/>
                <a:ea typeface="Times New Roman" panose="02020603050405020304" pitchFamily="18" charset="0"/>
              </a:rPr>
              <a:t>ustawienie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wzgl</a:t>
            </a:r>
            <a:r>
              <a:rPr lang="pl-PL" sz="1800" dirty="0">
                <a:solidFill>
                  <a:srgbClr val="181717"/>
                </a:solidFill>
                <a:effectLst/>
                <a:latin typeface="Times New Roman" panose="02020603050405020304" pitchFamily="18" charset="0"/>
                <a:ea typeface="Times New Roman" panose="02020603050405020304" pitchFamily="18" charset="0"/>
              </a:rPr>
              <a:t>ę</a:t>
            </a:r>
            <a:r>
              <a:rPr lang="en-US" sz="1800" dirty="0">
                <a:solidFill>
                  <a:srgbClr val="181717"/>
                </a:solidFill>
                <a:effectLst/>
                <a:latin typeface="Times New Roman" panose="02020603050405020304" pitchFamily="18" charset="0"/>
                <a:ea typeface="Times New Roman" panose="02020603050405020304" pitchFamily="18" charset="0"/>
              </a:rPr>
              <a:t>dem </a:t>
            </a:r>
            <a:r>
              <a:rPr lang="en-US" sz="1800" dirty="0" err="1">
                <a:solidFill>
                  <a:srgbClr val="181717"/>
                </a:solidFill>
                <a:effectLst/>
                <a:latin typeface="Times New Roman" panose="02020603050405020304" pitchFamily="18" charset="0"/>
                <a:ea typeface="Times New Roman" panose="02020603050405020304" pitchFamily="18" charset="0"/>
              </a:rPr>
              <a:t>obrabianego</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drzewa</a:t>
            </a:r>
            <a:r>
              <a:rPr lang="en-US" sz="1800" dirty="0">
                <a:solidFill>
                  <a:srgbClr val="181717"/>
                </a:solidFill>
                <a:effectLst/>
                <a:latin typeface="Times New Roman" panose="02020603050405020304" pitchFamily="18" charset="0"/>
                <a:ea typeface="Times New Roman" panose="02020603050405020304" pitchFamily="18" charset="0"/>
              </a:rPr>
              <a:t> jest </a:t>
            </a:r>
            <a:r>
              <a:rPr lang="en-US" sz="1800" dirty="0" err="1">
                <a:solidFill>
                  <a:srgbClr val="181717"/>
                </a:solidFill>
                <a:effectLst/>
                <a:latin typeface="Times New Roman" panose="02020603050405020304" pitchFamily="18" charset="0"/>
                <a:ea typeface="Times New Roman" panose="02020603050405020304" pitchFamily="18" charset="0"/>
              </a:rPr>
              <a:t>odmienne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Walce</a:t>
            </a:r>
            <a:r>
              <a:rPr lang="en-US" sz="1800" dirty="0">
                <a:solidFill>
                  <a:srgbClr val="181717"/>
                </a:solidFill>
                <a:effectLst/>
                <a:latin typeface="Times New Roman" panose="02020603050405020304" pitchFamily="18" charset="0"/>
                <a:ea typeface="Times New Roman" panose="02020603050405020304" pitchFamily="18" charset="0"/>
              </a:rPr>
              <a:t> w g</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owicach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firmy</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LogSet</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poruszaj</a:t>
            </a:r>
            <a:r>
              <a:rPr lang="pl-PL" sz="1800" dirty="0">
                <a:solidFill>
                  <a:srgbClr val="181717"/>
                </a:solidFill>
                <a:effectLst/>
                <a:latin typeface="Times New Roman" panose="02020603050405020304" pitchFamily="18" charset="0"/>
                <a:ea typeface="Times New Roman" panose="02020603050405020304" pitchFamily="18" charset="0"/>
              </a:rPr>
              <a:t>ą</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si</a:t>
            </a:r>
            <a:r>
              <a:rPr lang="pl-PL" sz="1800" dirty="0">
                <a:solidFill>
                  <a:srgbClr val="181717"/>
                </a:solidFill>
                <a:effectLst/>
                <a:latin typeface="Times New Roman" panose="02020603050405020304" pitchFamily="18" charset="0"/>
                <a:ea typeface="Times New Roman" panose="02020603050405020304" pitchFamily="18" charset="0"/>
              </a:rPr>
              <a:t>ę</a:t>
            </a:r>
            <a:r>
              <a:rPr lang="en-US" sz="1800" dirty="0">
                <a:solidFill>
                  <a:srgbClr val="181717"/>
                </a:solidFill>
                <a:effectLst/>
                <a:latin typeface="Times New Roman" panose="02020603050405020304" pitchFamily="18" charset="0"/>
                <a:ea typeface="Times New Roman" panose="02020603050405020304" pitchFamily="18" charset="0"/>
              </a:rPr>
              <a:t> ca</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a:solidFill>
                  <a:srgbClr val="181717"/>
                </a:solidFill>
                <a:effectLst/>
                <a:latin typeface="Times New Roman" panose="02020603050405020304" pitchFamily="18" charset="0"/>
                <a:ea typeface="Times New Roman" panose="02020603050405020304" pitchFamily="18" charset="0"/>
              </a:rPr>
              <a:t>y </a:t>
            </a:r>
            <a:r>
              <a:rPr lang="en-US" sz="1800" dirty="0" err="1">
                <a:solidFill>
                  <a:srgbClr val="181717"/>
                </a:solidFill>
                <a:effectLst/>
                <a:latin typeface="Times New Roman" panose="02020603050405020304" pitchFamily="18" charset="0"/>
                <a:ea typeface="Times New Roman" panose="02020603050405020304" pitchFamily="18" charset="0"/>
              </a:rPr>
              <a:t>czas</a:t>
            </a:r>
            <a:r>
              <a:rPr lang="en-US" sz="1800" dirty="0">
                <a:solidFill>
                  <a:srgbClr val="181717"/>
                </a:solidFill>
                <a:effectLst/>
                <a:latin typeface="Times New Roman" panose="02020603050405020304" pitchFamily="18" charset="0"/>
                <a:ea typeface="Times New Roman" panose="02020603050405020304" pitchFamily="18" charset="0"/>
              </a:rPr>
              <a:t> w p</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aszczy</a:t>
            </a:r>
            <a:r>
              <a:rPr lang="pl-PL" sz="1800" dirty="0">
                <a:solidFill>
                  <a:srgbClr val="181717"/>
                </a:solidFill>
                <a:effectLst/>
                <a:latin typeface="Times New Roman" panose="02020603050405020304" pitchFamily="18" charset="0"/>
                <a:ea typeface="Times New Roman" panose="02020603050405020304" pitchFamily="18" charset="0"/>
              </a:rPr>
              <a:t>ź</a:t>
            </a:r>
            <a:r>
              <a:rPr lang="en-US" sz="1800" dirty="0" err="1">
                <a:solidFill>
                  <a:srgbClr val="181717"/>
                </a:solidFill>
                <a:effectLst/>
                <a:latin typeface="Times New Roman" panose="02020603050405020304" pitchFamily="18" charset="0"/>
                <a:ea typeface="Times New Roman" panose="02020603050405020304" pitchFamily="18" charset="0"/>
              </a:rPr>
              <a:t>nie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równoleg</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ej</a:t>
            </a:r>
            <a:r>
              <a:rPr lang="en-US" sz="1800" dirty="0">
                <a:solidFill>
                  <a:srgbClr val="181717"/>
                </a:solidFill>
                <a:effectLst/>
                <a:latin typeface="Times New Roman" panose="02020603050405020304" pitchFamily="18" charset="0"/>
                <a:ea typeface="Times New Roman" panose="02020603050405020304" pitchFamily="18" charset="0"/>
              </a:rPr>
              <a:t> do </a:t>
            </a:r>
            <a:r>
              <a:rPr lang="en-US" sz="1800" dirty="0" err="1">
                <a:solidFill>
                  <a:srgbClr val="181717"/>
                </a:solidFill>
                <a:effectLst/>
                <a:latin typeface="Times New Roman" panose="02020603050405020304" pitchFamily="18" charset="0"/>
                <a:ea typeface="Times New Roman" panose="02020603050405020304" pitchFamily="18" charset="0"/>
              </a:rPr>
              <a:t>osi</a:t>
            </a:r>
            <a:r>
              <a:rPr lang="en-US" sz="1800" dirty="0">
                <a:solidFill>
                  <a:srgbClr val="181717"/>
                </a:solidFill>
                <a:effectLst/>
                <a:latin typeface="Times New Roman" panose="02020603050405020304" pitchFamily="18" charset="0"/>
                <a:ea typeface="Times New Roman" panose="02020603050405020304" pitchFamily="18" charset="0"/>
              </a:rPr>
              <a:t> pod</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a:solidFill>
                  <a:srgbClr val="181717"/>
                </a:solidFill>
                <a:effectLst/>
                <a:latin typeface="Times New Roman" panose="02020603050405020304" pitchFamily="18" charset="0"/>
                <a:ea typeface="Times New Roman" panose="02020603050405020304" pitchFamily="18" charset="0"/>
              </a:rPr>
              <a:t>u</a:t>
            </a:r>
            <a:r>
              <a:rPr lang="pl-PL" sz="1800" dirty="0">
                <a:solidFill>
                  <a:srgbClr val="181717"/>
                </a:solidFill>
                <a:effectLst/>
                <a:latin typeface="Times New Roman" panose="02020603050405020304" pitchFamily="18" charset="0"/>
                <a:ea typeface="Times New Roman" panose="02020603050405020304" pitchFamily="18" charset="0"/>
              </a:rPr>
              <a:t>ż</a:t>
            </a:r>
            <a:r>
              <a:rPr lang="en-US" sz="1800" dirty="0" err="1">
                <a:solidFill>
                  <a:srgbClr val="181717"/>
                </a:solidFill>
                <a:effectLst/>
                <a:latin typeface="Times New Roman" panose="02020603050405020304" pitchFamily="18" charset="0"/>
                <a:ea typeface="Times New Roman" panose="02020603050405020304" pitchFamily="18" charset="0"/>
              </a:rPr>
              <a:t>nej</a:t>
            </a:r>
            <a:r>
              <a:rPr lang="en-US" sz="1800" dirty="0">
                <a:solidFill>
                  <a:srgbClr val="181717"/>
                </a:solidFill>
                <a:effectLst/>
                <a:latin typeface="Times New Roman" panose="02020603050405020304" pitchFamily="18" charset="0"/>
                <a:ea typeface="Times New Roman" panose="02020603050405020304" pitchFamily="18" charset="0"/>
              </a:rPr>
              <a:t> g</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owicy</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natomiast</a:t>
            </a:r>
            <a:r>
              <a:rPr lang="en-US" sz="1800" dirty="0">
                <a:solidFill>
                  <a:srgbClr val="181717"/>
                </a:solidFill>
                <a:effectLst/>
                <a:latin typeface="Times New Roman" panose="02020603050405020304" pitchFamily="18" charset="0"/>
                <a:ea typeface="Times New Roman" panose="02020603050405020304" pitchFamily="18" charset="0"/>
              </a:rPr>
              <a:t> w g</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owicach</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produkcji</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Valmet'a</a:t>
            </a:r>
            <a:r>
              <a:rPr lang="en-US" sz="1800" dirty="0">
                <a:solidFill>
                  <a:srgbClr val="181717"/>
                </a:solidFill>
                <a:effectLst/>
                <a:latin typeface="Times New Roman" panose="02020603050405020304" pitchFamily="18" charset="0"/>
                <a:ea typeface="Times New Roman" panose="02020603050405020304" pitchFamily="18" charset="0"/>
              </a:rPr>
              <a:t> w p</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aszczy</a:t>
            </a:r>
            <a:r>
              <a:rPr lang="pl-PL" sz="1800" dirty="0">
                <a:solidFill>
                  <a:srgbClr val="181717"/>
                </a:solidFill>
                <a:effectLst/>
                <a:latin typeface="Times New Roman" panose="02020603050405020304" pitchFamily="18" charset="0"/>
                <a:ea typeface="Times New Roman" panose="02020603050405020304" pitchFamily="18" charset="0"/>
              </a:rPr>
              <a:t>ź</a:t>
            </a:r>
            <a:r>
              <a:rPr lang="en-US" sz="1800" dirty="0" err="1">
                <a:solidFill>
                  <a:srgbClr val="181717"/>
                </a:solidFill>
                <a:effectLst/>
                <a:latin typeface="Times New Roman" panose="02020603050405020304" pitchFamily="18" charset="0"/>
                <a:ea typeface="Times New Roman" panose="02020603050405020304" pitchFamily="18" charset="0"/>
              </a:rPr>
              <a:t>nie</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prostopad</a:t>
            </a:r>
            <a:r>
              <a:rPr lang="pl-PL" sz="1800" dirty="0">
                <a:solidFill>
                  <a:srgbClr val="181717"/>
                </a:solidFill>
                <a:effectLst/>
                <a:latin typeface="Times New Roman" panose="02020603050405020304" pitchFamily="18" charset="0"/>
                <a:ea typeface="Times New Roman" panose="02020603050405020304" pitchFamily="18" charset="0"/>
              </a:rPr>
              <a:t>ł</a:t>
            </a:r>
            <a:r>
              <a:rPr lang="en-US" sz="1800" dirty="0" err="1">
                <a:solidFill>
                  <a:srgbClr val="181717"/>
                </a:solidFill>
                <a:effectLst/>
                <a:latin typeface="Times New Roman" panose="02020603050405020304" pitchFamily="18" charset="0"/>
                <a:ea typeface="Times New Roman" panose="02020603050405020304" pitchFamily="18" charset="0"/>
              </a:rPr>
              <a:t>ej</a:t>
            </a:r>
            <a:r>
              <a:rPr lang="en-US" sz="1800" dirty="0">
                <a:solidFill>
                  <a:srgbClr val="181717"/>
                </a:solidFill>
                <a:effectLst/>
                <a:latin typeface="Times New Roman" panose="02020603050405020304" pitchFamily="18" charset="0"/>
                <a:ea typeface="Times New Roman" panose="02020603050405020304" pitchFamily="18" charset="0"/>
              </a:rPr>
              <a:t> do </a:t>
            </a:r>
            <a:r>
              <a:rPr lang="en-US" sz="1800" dirty="0" err="1">
                <a:solidFill>
                  <a:srgbClr val="181717"/>
                </a:solidFill>
                <a:effectLst/>
                <a:latin typeface="Times New Roman" panose="02020603050405020304" pitchFamily="18" charset="0"/>
                <a:ea typeface="Times New Roman" panose="02020603050405020304" pitchFamily="18" charset="0"/>
              </a:rPr>
              <a:t>tej</a:t>
            </a:r>
            <a:r>
              <a:rPr lang="en-US" sz="1800" dirty="0">
                <a:solidFill>
                  <a:srgbClr val="181717"/>
                </a:solidFill>
                <a:effectLst/>
                <a:latin typeface="Times New Roman" panose="02020603050405020304" pitchFamily="18" charset="0"/>
                <a:ea typeface="Times New Roman" panose="02020603050405020304" pitchFamily="18" charset="0"/>
              </a:rPr>
              <a:t> </a:t>
            </a:r>
            <a:r>
              <a:rPr lang="en-US" sz="1800" dirty="0" err="1">
                <a:solidFill>
                  <a:srgbClr val="181717"/>
                </a:solidFill>
                <a:effectLst/>
                <a:latin typeface="Times New Roman" panose="02020603050405020304" pitchFamily="18" charset="0"/>
                <a:ea typeface="Times New Roman" panose="02020603050405020304" pitchFamily="18" charset="0"/>
              </a:rPr>
              <a:t>osi</a:t>
            </a:r>
            <a:r>
              <a:rPr lang="en-US" sz="1800" dirty="0">
                <a:solidFill>
                  <a:srgbClr val="181717"/>
                </a:solidFill>
                <a:effectLst/>
                <a:latin typeface="Times New Roman" panose="02020603050405020304" pitchFamily="18" charset="0"/>
                <a:ea typeface="Times New Roman" panose="02020603050405020304" pitchFamily="18" charset="0"/>
              </a:rPr>
              <a:t>.</a:t>
            </a:r>
            <a:endParaRPr lang="pl-PL" sz="1800" dirty="0">
              <a:solidFill>
                <a:srgbClr val="181717"/>
              </a:solidFill>
              <a:effectLst/>
              <a:latin typeface="Times New Roman" panose="02020603050405020304" pitchFamily="18" charset="0"/>
              <a:ea typeface="Times New Roman" panose="02020603050405020304" pitchFamily="18" charset="0"/>
            </a:endParaRPr>
          </a:p>
          <a:p>
            <a:pPr marL="0" indent="0">
              <a:buNone/>
            </a:pPr>
            <a:endParaRPr lang="pl-PL" sz="1800" dirty="0">
              <a:solidFill>
                <a:srgbClr val="181717"/>
              </a:solidFill>
              <a:latin typeface="Times New Roman" panose="02020603050405020304" pitchFamily="18" charset="0"/>
              <a:ea typeface="Times New Roman" panose="02020603050405020304" pitchFamily="18" charset="0"/>
            </a:endParaRPr>
          </a:p>
          <a:p>
            <a:pPr marL="0" indent="0">
              <a:buNone/>
            </a:pPr>
            <a:endParaRPr lang="pl-PL" dirty="0"/>
          </a:p>
        </p:txBody>
      </p:sp>
      <p:sp>
        <p:nvSpPr>
          <p:cNvPr id="7" name="pole tekstowe 6">
            <a:extLst>
              <a:ext uri="{FF2B5EF4-FFF2-40B4-BE49-F238E27FC236}">
                <a16:creationId xmlns:a16="http://schemas.microsoft.com/office/drawing/2014/main" id="{B55A7D80-23E0-4573-9320-29BB8B214B5D}"/>
              </a:ext>
            </a:extLst>
          </p:cNvPr>
          <p:cNvSpPr txBox="1"/>
          <p:nvPr/>
        </p:nvSpPr>
        <p:spPr>
          <a:xfrm>
            <a:off x="6550158" y="5445100"/>
            <a:ext cx="5071943" cy="369332"/>
          </a:xfrm>
          <a:prstGeom prst="rect">
            <a:avLst/>
          </a:prstGeom>
          <a:noFill/>
        </p:spPr>
        <p:txBody>
          <a:bodyPr wrap="square">
            <a:spAutoFit/>
          </a:bodyPr>
          <a:lstStyle/>
          <a:p>
            <a:r>
              <a:rPr lang="pl-PL" dirty="0"/>
              <a:t>fot. Walce posuwowe w głowicy firmy </a:t>
            </a:r>
            <a:r>
              <a:rPr lang="pl-PL"/>
              <a:t>Valmet</a:t>
            </a:r>
            <a:endParaRPr lang="pl-PL" dirty="0"/>
          </a:p>
        </p:txBody>
      </p:sp>
      <p:pic>
        <p:nvPicPr>
          <p:cNvPr id="4" name="Obraz 3">
            <a:extLst>
              <a:ext uri="{FF2B5EF4-FFF2-40B4-BE49-F238E27FC236}">
                <a16:creationId xmlns:a16="http://schemas.microsoft.com/office/drawing/2014/main" id="{3BCA73BA-F87A-4A52-B88E-F263980AA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816" y="682470"/>
            <a:ext cx="4743635" cy="3557726"/>
          </a:xfrm>
          <a:prstGeom prst="rect">
            <a:avLst/>
          </a:prstGeom>
        </p:spPr>
      </p:pic>
      <p:cxnSp>
        <p:nvCxnSpPr>
          <p:cNvPr id="8" name="Łącznik prosty ze strzałką 7">
            <a:extLst>
              <a:ext uri="{FF2B5EF4-FFF2-40B4-BE49-F238E27FC236}">
                <a16:creationId xmlns:a16="http://schemas.microsoft.com/office/drawing/2014/main" id="{85BF894C-001C-423F-BE9F-B811E1F7B034}"/>
              </a:ext>
            </a:extLst>
          </p:cNvPr>
          <p:cNvCxnSpPr>
            <a:cxnSpLocks/>
            <a:endCxn id="18" idx="0"/>
          </p:cNvCxnSpPr>
          <p:nvPr/>
        </p:nvCxnSpPr>
        <p:spPr>
          <a:xfrm>
            <a:off x="7714696" y="2452456"/>
            <a:ext cx="976544" cy="25367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0" name="Łącznik prosty ze strzałką 9">
            <a:extLst>
              <a:ext uri="{FF2B5EF4-FFF2-40B4-BE49-F238E27FC236}">
                <a16:creationId xmlns:a16="http://schemas.microsoft.com/office/drawing/2014/main" id="{4E7DEC75-59CA-4BC7-97F8-3A2F7DFD45C1}"/>
              </a:ext>
            </a:extLst>
          </p:cNvPr>
          <p:cNvCxnSpPr>
            <a:cxnSpLocks/>
            <a:endCxn id="18" idx="0"/>
          </p:cNvCxnSpPr>
          <p:nvPr/>
        </p:nvCxnSpPr>
        <p:spPr>
          <a:xfrm flipH="1">
            <a:off x="8691240" y="2461333"/>
            <a:ext cx="1384918" cy="252791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8" name="Prostokąt 17">
            <a:extLst>
              <a:ext uri="{FF2B5EF4-FFF2-40B4-BE49-F238E27FC236}">
                <a16:creationId xmlns:a16="http://schemas.microsoft.com/office/drawing/2014/main" id="{E08D6977-6BA7-45A1-93EB-59EBB885DEEE}"/>
              </a:ext>
            </a:extLst>
          </p:cNvPr>
          <p:cNvSpPr/>
          <p:nvPr/>
        </p:nvSpPr>
        <p:spPr>
          <a:xfrm>
            <a:off x="8495931" y="4989250"/>
            <a:ext cx="390618" cy="455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rPr>
              <a:t>1</a:t>
            </a:r>
          </a:p>
        </p:txBody>
      </p:sp>
    </p:spTree>
    <p:extLst>
      <p:ext uri="{BB962C8B-B14F-4D97-AF65-F5344CB8AC3E}">
        <p14:creationId xmlns:p14="http://schemas.microsoft.com/office/powerpoint/2010/main" val="38698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6575E0F-669B-4D8B-B5E5-19FB36B043AE}"/>
              </a:ext>
            </a:extLst>
          </p:cNvPr>
          <p:cNvSpPr>
            <a:spLocks noGrp="1"/>
          </p:cNvSpPr>
          <p:nvPr>
            <p:ph sz="half" idx="1"/>
          </p:nvPr>
        </p:nvSpPr>
        <p:spPr>
          <a:xfrm>
            <a:off x="409275" y="120440"/>
            <a:ext cx="4617191" cy="5887175"/>
          </a:xfrm>
        </p:spPr>
        <p:txBody>
          <a:bodyPr>
            <a:normAutofit/>
          </a:bodyPr>
          <a:lstStyle/>
          <a:p>
            <a:pPr marL="0" indent="0">
              <a:buNone/>
            </a:pPr>
            <a:r>
              <a:rPr lang="en-US" sz="1900" dirty="0" err="1">
                <a:solidFill>
                  <a:srgbClr val="181717"/>
                </a:solidFill>
                <a:latin typeface="Times New Roman" panose="02020603050405020304" pitchFamily="18" charset="0"/>
              </a:rPr>
              <a:t>Rozwi</a:t>
            </a:r>
            <a:r>
              <a:rPr lang="pl-PL" sz="1900" dirty="0">
                <a:solidFill>
                  <a:srgbClr val="181717"/>
                </a:solidFill>
                <a:latin typeface="Times New Roman" panose="02020603050405020304" pitchFamily="18" charset="0"/>
              </a:rPr>
              <a:t>ą</a:t>
            </a:r>
            <a:r>
              <a:rPr lang="en-US" sz="1900" dirty="0" err="1">
                <a:solidFill>
                  <a:srgbClr val="181717"/>
                </a:solidFill>
                <a:latin typeface="Times New Roman" panose="02020603050405020304" pitchFamily="18" charset="0"/>
              </a:rPr>
              <a:t>zanie</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drugie</a:t>
            </a:r>
            <a:r>
              <a:rPr lang="en-US" sz="1900" dirty="0">
                <a:solidFill>
                  <a:srgbClr val="181717"/>
                </a:solidFill>
                <a:latin typeface="Times New Roman" panose="02020603050405020304" pitchFamily="18" charset="0"/>
              </a:rPr>
              <a:t> jest </a:t>
            </a:r>
            <a:r>
              <a:rPr lang="en-US" sz="1900" dirty="0" err="1">
                <a:solidFill>
                  <a:srgbClr val="181717"/>
                </a:solidFill>
                <a:latin typeface="Times New Roman" panose="02020603050405020304" pitchFamily="18" charset="0"/>
              </a:rPr>
              <a:t>lepsze</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gdy</a:t>
            </a:r>
            <a:r>
              <a:rPr lang="pl-PL" sz="1900" dirty="0">
                <a:solidFill>
                  <a:srgbClr val="181717"/>
                </a:solidFill>
                <a:latin typeface="Times New Roman" panose="02020603050405020304" pitchFamily="18" charset="0"/>
              </a:rPr>
              <a:t>ż </a:t>
            </a:r>
            <a:r>
              <a:rPr lang="en-US" sz="1900" dirty="0">
                <a:solidFill>
                  <a:srgbClr val="181717"/>
                </a:solidFill>
                <a:latin typeface="Times New Roman" panose="02020603050405020304" pitchFamily="18" charset="0"/>
              </a:rPr>
              <a:t>w </a:t>
            </a:r>
            <a:r>
              <a:rPr lang="en-US" sz="1900" dirty="0" err="1">
                <a:solidFill>
                  <a:srgbClr val="181717"/>
                </a:solidFill>
                <a:latin typeface="Times New Roman" panose="02020603050405020304" pitchFamily="18" charset="0"/>
              </a:rPr>
              <a:t>poziomej</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pozycji</a:t>
            </a:r>
            <a:r>
              <a:rPr lang="en-US" sz="1900" dirty="0">
                <a:solidFill>
                  <a:srgbClr val="181717"/>
                </a:solidFill>
                <a:latin typeface="Times New Roman" panose="02020603050405020304" pitchFamily="18" charset="0"/>
              </a:rPr>
              <a:t> g</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owicy</a:t>
            </a:r>
            <a:r>
              <a:rPr lang="en-US" sz="1900" dirty="0">
                <a:solidFill>
                  <a:srgbClr val="181717"/>
                </a:solidFill>
                <a:latin typeface="Times New Roman" panose="02020603050405020304" pitchFamily="18" charset="0"/>
              </a:rPr>
              <a:t> (w </a:t>
            </a:r>
            <a:r>
              <a:rPr lang="en-US" sz="1900" dirty="0" err="1">
                <a:solidFill>
                  <a:srgbClr val="181717"/>
                </a:solidFill>
                <a:latin typeface="Times New Roman" panose="02020603050405020304" pitchFamily="18" charset="0"/>
              </a:rPr>
              <a:t>czasie</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okrzesywania</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drzewo</a:t>
            </a:r>
            <a:r>
              <a:rPr lang="en-US" sz="1900" dirty="0">
                <a:solidFill>
                  <a:srgbClr val="181717"/>
                </a:solidFill>
                <a:latin typeface="Times New Roman" panose="02020603050405020304" pitchFamily="18" charset="0"/>
              </a:rPr>
              <a:t> jest w</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asnym</a:t>
            </a:r>
            <a:r>
              <a:rPr lang="en-US" sz="1900" dirty="0">
                <a:solidFill>
                  <a:srgbClr val="181717"/>
                </a:solidFill>
                <a:latin typeface="Times New Roman" panose="02020603050405020304" pitchFamily="18" charset="0"/>
              </a:rPr>
              <a:t> ci</a:t>
            </a:r>
            <a:r>
              <a:rPr lang="pl-PL" sz="1900" dirty="0" err="1">
                <a:solidFill>
                  <a:srgbClr val="181717"/>
                </a:solidFill>
                <a:latin typeface="Times New Roman" panose="02020603050405020304" pitchFamily="18" charset="0"/>
              </a:rPr>
              <a:t>ęż</a:t>
            </a:r>
            <a:r>
              <a:rPr lang="en-US" sz="1900" dirty="0" err="1">
                <a:solidFill>
                  <a:srgbClr val="181717"/>
                </a:solidFill>
                <a:latin typeface="Times New Roman" panose="02020603050405020304" pitchFamily="18" charset="0"/>
              </a:rPr>
              <a:t>arem</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dociskane</a:t>
            </a:r>
            <a:r>
              <a:rPr lang="en-US" sz="1900" dirty="0">
                <a:solidFill>
                  <a:srgbClr val="181717"/>
                </a:solidFill>
                <a:latin typeface="Times New Roman" panose="02020603050405020304" pitchFamily="18" charset="0"/>
              </a:rPr>
              <a:t> do </a:t>
            </a:r>
            <a:r>
              <a:rPr lang="en-US" sz="1900" dirty="0" err="1">
                <a:solidFill>
                  <a:srgbClr val="181717"/>
                </a:solidFill>
                <a:latin typeface="Times New Roman" panose="02020603050405020304" pitchFamily="18" charset="0"/>
              </a:rPr>
              <a:t>walców</a:t>
            </a:r>
            <a:r>
              <a:rPr lang="en-US" sz="1900" dirty="0">
                <a:solidFill>
                  <a:srgbClr val="181717"/>
                </a:solidFill>
                <a:latin typeface="Times New Roman" panose="02020603050405020304" pitchFamily="18" charset="0"/>
              </a:rPr>
              <a:t>, co </a:t>
            </a:r>
            <a:r>
              <a:rPr lang="en-US" sz="1900" dirty="0" err="1">
                <a:solidFill>
                  <a:srgbClr val="181717"/>
                </a:solidFill>
                <a:latin typeface="Times New Roman" panose="02020603050405020304" pitchFamily="18" charset="0"/>
              </a:rPr>
              <a:t>znacznie</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polepsza</a:t>
            </a:r>
            <a:r>
              <a:rPr lang="en-US" sz="1900" dirty="0">
                <a:solidFill>
                  <a:srgbClr val="181717"/>
                </a:solidFill>
                <a:latin typeface="Times New Roman" panose="02020603050405020304" pitchFamily="18" charset="0"/>
              </a:rPr>
              <a:t> ich </a:t>
            </a:r>
            <a:r>
              <a:rPr lang="en-US" sz="1900" dirty="0" err="1">
                <a:solidFill>
                  <a:srgbClr val="181717"/>
                </a:solidFill>
                <a:latin typeface="Times New Roman" panose="02020603050405020304" pitchFamily="18" charset="0"/>
              </a:rPr>
              <a:t>wzajemny</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kontakt</a:t>
            </a:r>
            <a:r>
              <a:rPr lang="en-US" sz="1900" dirty="0">
                <a:solidFill>
                  <a:srgbClr val="181717"/>
                </a:solidFill>
                <a:latin typeface="Times New Roman" panose="02020603050405020304" pitchFamily="18" charset="0"/>
              </a:rPr>
              <a:t>. W g</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owicach</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firmy</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Ponsse</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stosowane</a:t>
            </a:r>
            <a:r>
              <a:rPr lang="en-US" sz="1900" dirty="0">
                <a:solidFill>
                  <a:srgbClr val="181717"/>
                </a:solidFill>
                <a:latin typeface="Times New Roman" panose="02020603050405020304" pitchFamily="18" charset="0"/>
              </a:rPr>
              <a:t> s</a:t>
            </a:r>
            <a:r>
              <a:rPr lang="pl-PL" sz="1900" dirty="0">
                <a:solidFill>
                  <a:srgbClr val="181717"/>
                </a:solidFill>
                <a:latin typeface="Times New Roman" panose="02020603050405020304" pitchFamily="18" charset="0"/>
              </a:rPr>
              <a:t>ą</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trzy</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walce</a:t>
            </a:r>
            <a:r>
              <a:rPr lang="en-US" sz="1900" dirty="0">
                <a:solidFill>
                  <a:srgbClr val="181717"/>
                </a:solidFill>
                <a:latin typeface="Times New Roman" panose="02020603050405020304" pitchFamily="18" charset="0"/>
              </a:rPr>
              <a:t> - </a:t>
            </a:r>
            <a:r>
              <a:rPr lang="en-US" sz="1900" dirty="0" err="1">
                <a:solidFill>
                  <a:srgbClr val="181717"/>
                </a:solidFill>
                <a:latin typeface="Times New Roman" panose="02020603050405020304" pitchFamily="18" charset="0"/>
              </a:rPr>
              <a:t>dwa</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tak</a:t>
            </a:r>
            <a:r>
              <a:rPr lang="en-US" sz="1900" dirty="0">
                <a:solidFill>
                  <a:srgbClr val="181717"/>
                </a:solidFill>
                <a:latin typeface="Times New Roman" panose="02020603050405020304" pitchFamily="18" charset="0"/>
              </a:rPr>
              <a:t> jak w g</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owicach</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Valmet'a</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i</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jeden</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sta</a:t>
            </a:r>
            <a:r>
              <a:rPr lang="pl-PL" sz="1900" dirty="0">
                <a:solidFill>
                  <a:srgbClr val="181717"/>
                </a:solidFill>
                <a:latin typeface="Times New Roman" panose="02020603050405020304" pitchFamily="18" charset="0"/>
              </a:rPr>
              <a:t>ł</a:t>
            </a:r>
            <a:r>
              <a:rPr lang="en-US" sz="1900" dirty="0">
                <a:solidFill>
                  <a:srgbClr val="181717"/>
                </a:solidFill>
                <a:latin typeface="Times New Roman" panose="02020603050405020304" pitchFamily="18" charset="0"/>
              </a:rPr>
              <a:t>y w </a:t>
            </a:r>
            <a:r>
              <a:rPr lang="en-US" sz="1900" dirty="0" err="1">
                <a:solidFill>
                  <a:srgbClr val="181717"/>
                </a:solidFill>
                <a:latin typeface="Times New Roman" panose="02020603050405020304" pitchFamily="18" charset="0"/>
              </a:rPr>
              <a:t>osi</a:t>
            </a:r>
            <a:r>
              <a:rPr lang="en-US" sz="1900" dirty="0">
                <a:solidFill>
                  <a:srgbClr val="181717"/>
                </a:solidFill>
                <a:latin typeface="Times New Roman" panose="02020603050405020304" pitchFamily="18" charset="0"/>
              </a:rPr>
              <a:t> g</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owicy</a:t>
            </a:r>
            <a:r>
              <a:rPr lang="en-US" sz="1900" dirty="0">
                <a:solidFill>
                  <a:srgbClr val="181717"/>
                </a:solidFill>
                <a:latin typeface="Times New Roman" panose="02020603050405020304" pitchFamily="18" charset="0"/>
              </a:rPr>
              <a:t> (</a:t>
            </a:r>
            <a:r>
              <a:rPr lang="pl-PL" sz="1900" dirty="0">
                <a:solidFill>
                  <a:srgbClr val="181717"/>
                </a:solidFill>
                <a:latin typeface="Times New Roman" panose="02020603050405020304" pitchFamily="18" charset="0"/>
              </a:rPr>
              <a:t>fot</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Firma</a:t>
            </a:r>
            <a:r>
              <a:rPr lang="en-US" sz="1900" dirty="0">
                <a:solidFill>
                  <a:srgbClr val="181717"/>
                </a:solidFill>
                <a:latin typeface="Times New Roman" panose="02020603050405020304" pitchFamily="18" charset="0"/>
              </a:rPr>
              <a:t> John Deere </a:t>
            </a:r>
            <a:r>
              <a:rPr lang="en-US" sz="1900" dirty="0" err="1">
                <a:solidFill>
                  <a:srgbClr val="181717"/>
                </a:solidFill>
                <a:latin typeface="Times New Roman" panose="02020603050405020304" pitchFamily="18" charset="0"/>
              </a:rPr>
              <a:t>stosuje</a:t>
            </a:r>
            <a:r>
              <a:rPr lang="en-US" sz="1900" dirty="0">
                <a:solidFill>
                  <a:srgbClr val="181717"/>
                </a:solidFill>
                <a:latin typeface="Times New Roman" panose="02020603050405020304" pitchFamily="18" charset="0"/>
              </a:rPr>
              <a:t> w </a:t>
            </a:r>
            <a:r>
              <a:rPr lang="en-US" sz="1900" dirty="0" err="1">
                <a:solidFill>
                  <a:srgbClr val="181717"/>
                </a:solidFill>
                <a:latin typeface="Times New Roman" panose="02020603050405020304" pitchFamily="18" charset="0"/>
              </a:rPr>
              <a:t>swoich</a:t>
            </a:r>
            <a:r>
              <a:rPr lang="en-US" sz="1900" dirty="0">
                <a:solidFill>
                  <a:srgbClr val="181717"/>
                </a:solidFill>
                <a:latin typeface="Times New Roman" panose="02020603050405020304" pitchFamily="18" charset="0"/>
              </a:rPr>
              <a:t> g</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owicach</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cztery</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walce</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przy</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czym</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dwa</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walce</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ruchome</a:t>
            </a:r>
            <a:r>
              <a:rPr lang="en-US" sz="1900" dirty="0">
                <a:solidFill>
                  <a:srgbClr val="181717"/>
                </a:solidFill>
                <a:latin typeface="Times New Roman" panose="02020603050405020304" pitchFamily="18" charset="0"/>
              </a:rPr>
              <a:t>, jak w Valmet </a:t>
            </a:r>
            <a:r>
              <a:rPr lang="en-US" sz="1900" dirty="0" err="1">
                <a:solidFill>
                  <a:srgbClr val="181717"/>
                </a:solidFill>
                <a:latin typeface="Times New Roman" panose="02020603050405020304" pitchFamily="18" charset="0"/>
              </a:rPr>
              <a:t>i</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Ponsse</a:t>
            </a:r>
            <a:r>
              <a:rPr lang="en-US" sz="1900" dirty="0">
                <a:solidFill>
                  <a:srgbClr val="181717"/>
                </a:solidFill>
                <a:latin typeface="Times New Roman" panose="02020603050405020304" pitchFamily="18" charset="0"/>
              </a:rPr>
              <a:t>, a </a:t>
            </a:r>
            <a:r>
              <a:rPr lang="en-US" sz="1900" dirty="0" err="1">
                <a:solidFill>
                  <a:srgbClr val="181717"/>
                </a:solidFill>
                <a:latin typeface="Times New Roman" panose="02020603050405020304" pitchFamily="18" charset="0"/>
              </a:rPr>
              <a:t>dwa</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kolejne</a:t>
            </a:r>
            <a:r>
              <a:rPr lang="en-US" sz="1900" dirty="0">
                <a:solidFill>
                  <a:srgbClr val="181717"/>
                </a:solidFill>
                <a:latin typeface="Times New Roman" panose="02020603050405020304" pitchFamily="18" charset="0"/>
              </a:rPr>
              <a:t> s</a:t>
            </a:r>
            <a:r>
              <a:rPr lang="pl-PL" sz="1900" dirty="0">
                <a:solidFill>
                  <a:srgbClr val="181717"/>
                </a:solidFill>
                <a:latin typeface="Times New Roman" panose="02020603050405020304" pitchFamily="18" charset="0"/>
              </a:rPr>
              <a:t>ą</a:t>
            </a:r>
            <a:r>
              <a:rPr lang="en-US" sz="1900" dirty="0">
                <a:solidFill>
                  <a:srgbClr val="181717"/>
                </a:solidFill>
                <a:latin typeface="Times New Roman" panose="02020603050405020304" pitchFamily="18" charset="0"/>
              </a:rPr>
              <a:t> stale </a:t>
            </a:r>
            <a:r>
              <a:rPr lang="en-US" sz="1900" dirty="0" err="1">
                <a:solidFill>
                  <a:srgbClr val="181717"/>
                </a:solidFill>
                <a:latin typeface="Times New Roman" panose="02020603050405020304" pitchFamily="18" charset="0"/>
              </a:rPr>
              <a:t>ustawione</a:t>
            </a:r>
            <a:r>
              <a:rPr lang="en-US" sz="1900" dirty="0">
                <a:solidFill>
                  <a:srgbClr val="181717"/>
                </a:solidFill>
                <a:latin typeface="Times New Roman" panose="02020603050405020304" pitchFamily="18" charset="0"/>
              </a:rPr>
              <a:t> pod </a:t>
            </a:r>
            <a:r>
              <a:rPr lang="en-US" sz="1900" dirty="0" err="1">
                <a:solidFill>
                  <a:srgbClr val="181717"/>
                </a:solidFill>
                <a:latin typeface="Times New Roman" panose="02020603050405020304" pitchFamily="18" charset="0"/>
              </a:rPr>
              <a:t>pewnym</a:t>
            </a:r>
            <a:r>
              <a:rPr lang="pl-PL" sz="1900" dirty="0">
                <a:solidFill>
                  <a:srgbClr val="181717"/>
                </a:solidFill>
                <a:latin typeface="Times New Roman" panose="02020603050405020304" pitchFamily="18" charset="0"/>
              </a:rPr>
              <a:t> </a:t>
            </a:r>
            <a:r>
              <a:rPr lang="en-US" sz="1900" dirty="0">
                <a:solidFill>
                  <a:srgbClr val="181717"/>
                </a:solidFill>
                <a:latin typeface="Times New Roman" panose="02020603050405020304" pitchFamily="18" charset="0"/>
              </a:rPr>
              <a:t>k</a:t>
            </a:r>
            <a:r>
              <a:rPr lang="pl-PL" sz="1900" dirty="0">
                <a:solidFill>
                  <a:srgbClr val="181717"/>
                </a:solidFill>
                <a:latin typeface="Times New Roman" panose="02020603050405020304" pitchFamily="18" charset="0"/>
              </a:rPr>
              <a:t>a</a:t>
            </a:r>
            <a:r>
              <a:rPr lang="en-US" sz="1900" dirty="0" err="1">
                <a:solidFill>
                  <a:srgbClr val="181717"/>
                </a:solidFill>
                <a:latin typeface="Times New Roman" panose="02020603050405020304" pitchFamily="18" charset="0"/>
              </a:rPr>
              <a:t>tem</a:t>
            </a:r>
            <a:r>
              <a:rPr lang="pl-PL"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wzgl</a:t>
            </a:r>
            <a:r>
              <a:rPr lang="pl-PL" sz="1900" dirty="0">
                <a:solidFill>
                  <a:srgbClr val="181717"/>
                </a:solidFill>
                <a:latin typeface="Times New Roman" panose="02020603050405020304" pitchFamily="18" charset="0"/>
              </a:rPr>
              <a:t>ę</a:t>
            </a:r>
            <a:r>
              <a:rPr lang="en-US" sz="1900" dirty="0">
                <a:solidFill>
                  <a:srgbClr val="181717"/>
                </a:solidFill>
                <a:latin typeface="Times New Roman" panose="02020603050405020304" pitchFamily="18" charset="0"/>
              </a:rPr>
              <a:t>dem</a:t>
            </a:r>
            <a:r>
              <a:rPr lang="pl-PL"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siebie</a:t>
            </a:r>
            <a:r>
              <a:rPr lang="pl-PL" sz="1900" dirty="0">
                <a:solidFill>
                  <a:srgbClr val="181717"/>
                </a:solidFill>
                <a:latin typeface="Times New Roman" panose="02020603050405020304" pitchFamily="18" charset="0"/>
              </a:rPr>
              <a:t> </a:t>
            </a:r>
            <a:r>
              <a:rPr lang="en-US" sz="1900" dirty="0">
                <a:solidFill>
                  <a:srgbClr val="181717"/>
                </a:solidFill>
                <a:latin typeface="Times New Roman" panose="02020603050405020304" pitchFamily="18" charset="0"/>
              </a:rPr>
              <a:t>w</a:t>
            </a:r>
            <a:r>
              <a:rPr lang="pl-PL"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osi</a:t>
            </a:r>
            <a:r>
              <a:rPr lang="pl-PL" sz="1900" dirty="0">
                <a:solidFill>
                  <a:srgbClr val="181717"/>
                </a:solidFill>
                <a:latin typeface="Times New Roman" panose="02020603050405020304" pitchFamily="18" charset="0"/>
              </a:rPr>
              <a:t> </a:t>
            </a:r>
            <a:r>
              <a:rPr lang="en-US" sz="1900" dirty="0">
                <a:solidFill>
                  <a:srgbClr val="181717"/>
                </a:solidFill>
                <a:latin typeface="Times New Roman" panose="02020603050405020304" pitchFamily="18" charset="0"/>
              </a:rPr>
              <a:t>g</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owicy</a:t>
            </a:r>
            <a:r>
              <a:rPr lang="pl-PL"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i</a:t>
            </a:r>
            <a:r>
              <a:rPr lang="pl-PL" sz="1900" dirty="0">
                <a:solidFill>
                  <a:srgbClr val="181717"/>
                </a:solidFill>
                <a:latin typeface="Times New Roman" panose="02020603050405020304" pitchFamily="18" charset="0"/>
              </a:rPr>
              <a:t> </a:t>
            </a:r>
            <a:r>
              <a:rPr lang="en-US" sz="1900" dirty="0">
                <a:solidFill>
                  <a:srgbClr val="181717"/>
                </a:solidFill>
                <a:latin typeface="Times New Roman" panose="02020603050405020304" pitchFamily="18" charset="0"/>
              </a:rPr>
              <a:t>po</a:t>
            </a:r>
            <a:r>
              <a:rPr lang="pl-PL" sz="1900" dirty="0" err="1">
                <a:solidFill>
                  <a:srgbClr val="181717"/>
                </a:solidFill>
                <a:latin typeface="Times New Roman" panose="02020603050405020304" pitchFamily="18" charset="0"/>
              </a:rPr>
              <a:t>łą</a:t>
            </a:r>
            <a:r>
              <a:rPr lang="en-US" sz="1900" dirty="0" err="1">
                <a:solidFill>
                  <a:srgbClr val="181717"/>
                </a:solidFill>
                <a:latin typeface="Times New Roman" panose="02020603050405020304" pitchFamily="18" charset="0"/>
              </a:rPr>
              <a:t>czone</a:t>
            </a:r>
            <a:r>
              <a:rPr lang="pl-PL"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ze</a:t>
            </a:r>
            <a:r>
              <a:rPr lang="pl-PL" sz="1900" dirty="0">
                <a:solidFill>
                  <a:srgbClr val="181717"/>
                </a:solidFill>
                <a:latin typeface="Times New Roman" panose="02020603050405020304" pitchFamily="18" charset="0"/>
              </a:rPr>
              <a:t> </a:t>
            </a:r>
            <a:r>
              <a:rPr lang="en-US" sz="1900" dirty="0">
                <a:solidFill>
                  <a:srgbClr val="181717"/>
                </a:solidFill>
                <a:latin typeface="Times New Roman" panose="02020603050405020304" pitchFamily="18" charset="0"/>
              </a:rPr>
              <a:t>sob</a:t>
            </a:r>
            <a:r>
              <a:rPr lang="pl-PL" sz="1900" dirty="0">
                <a:solidFill>
                  <a:srgbClr val="181717"/>
                </a:solidFill>
                <a:latin typeface="Times New Roman" panose="02020603050405020304" pitchFamily="18" charset="0"/>
              </a:rPr>
              <a:t>ą</a:t>
            </a:r>
            <a:r>
              <a:rPr lang="en-US" sz="1900" dirty="0">
                <a:solidFill>
                  <a:srgbClr val="181717"/>
                </a:solidFill>
                <a:latin typeface="Times New Roman" panose="02020603050405020304" pitchFamily="18" charset="0"/>
              </a:rPr>
              <a:t> </a:t>
            </a:r>
            <a:r>
              <a:rPr lang="en-US" sz="1900" dirty="0" err="1">
                <a:solidFill>
                  <a:srgbClr val="181717"/>
                </a:solidFill>
                <a:latin typeface="Times New Roman" panose="02020603050405020304" pitchFamily="18" charset="0"/>
              </a:rPr>
              <a:t>przek</a:t>
            </a:r>
            <a:r>
              <a:rPr lang="pl-PL" sz="1900" dirty="0">
                <a:solidFill>
                  <a:srgbClr val="181717"/>
                </a:solidFill>
                <a:latin typeface="Times New Roman" panose="02020603050405020304" pitchFamily="18" charset="0"/>
              </a:rPr>
              <a:t>ł</a:t>
            </a:r>
            <a:r>
              <a:rPr lang="en-US" sz="1900" dirty="0" err="1">
                <a:solidFill>
                  <a:srgbClr val="181717"/>
                </a:solidFill>
                <a:latin typeface="Times New Roman" panose="02020603050405020304" pitchFamily="18" charset="0"/>
              </a:rPr>
              <a:t>adni</a:t>
            </a:r>
            <a:r>
              <a:rPr lang="pl-PL" sz="1900" dirty="0">
                <a:solidFill>
                  <a:srgbClr val="181717"/>
                </a:solidFill>
                <a:latin typeface="Times New Roman" panose="02020603050405020304" pitchFamily="18" charset="0"/>
              </a:rPr>
              <a:t>ą zębatą</a:t>
            </a:r>
            <a:r>
              <a:rPr lang="en-US" sz="1900" dirty="0">
                <a:solidFill>
                  <a:srgbClr val="181717"/>
                </a:solidFill>
                <a:latin typeface="Times New Roman" panose="02020603050405020304" pitchFamily="18" charset="0"/>
              </a:rPr>
              <a:t>(</a:t>
            </a:r>
            <a:r>
              <a:rPr lang="pl-PL" sz="1900" dirty="0">
                <a:solidFill>
                  <a:srgbClr val="181717"/>
                </a:solidFill>
                <a:latin typeface="Times New Roman" panose="02020603050405020304" pitchFamily="18" charset="0"/>
              </a:rPr>
              <a:t>fot.</a:t>
            </a:r>
            <a:r>
              <a:rPr lang="en-US" sz="1900" dirty="0">
                <a:solidFill>
                  <a:srgbClr val="181717"/>
                </a:solidFill>
                <a:latin typeface="Times New Roman" panose="02020603050405020304" pitchFamily="18" charset="0"/>
              </a:rPr>
              <a:t>).</a:t>
            </a:r>
            <a:endParaRPr lang="pl-PL" sz="1900" dirty="0">
              <a:solidFill>
                <a:srgbClr val="181717"/>
              </a:solidFill>
              <a:latin typeface="Times New Roman" panose="02020603050405020304" pitchFamily="18" charset="0"/>
            </a:endParaRPr>
          </a:p>
          <a:p>
            <a:endParaRPr lang="pl-PL" dirty="0"/>
          </a:p>
        </p:txBody>
      </p:sp>
      <p:sp>
        <p:nvSpPr>
          <p:cNvPr id="7" name="pole tekstowe 6">
            <a:extLst>
              <a:ext uri="{FF2B5EF4-FFF2-40B4-BE49-F238E27FC236}">
                <a16:creationId xmlns:a16="http://schemas.microsoft.com/office/drawing/2014/main" id="{4D981C18-4BBB-4029-AAF4-14056106D8CB}"/>
              </a:ext>
            </a:extLst>
          </p:cNvPr>
          <p:cNvSpPr txBox="1"/>
          <p:nvPr/>
        </p:nvSpPr>
        <p:spPr>
          <a:xfrm>
            <a:off x="6274338" y="5343873"/>
            <a:ext cx="5355391" cy="646331"/>
          </a:xfrm>
          <a:prstGeom prst="rect">
            <a:avLst/>
          </a:prstGeom>
          <a:noFill/>
        </p:spPr>
        <p:txBody>
          <a:bodyPr wrap="square">
            <a:spAutoFit/>
          </a:bodyPr>
          <a:lstStyle/>
          <a:p>
            <a:r>
              <a:rPr lang="pl-PL" sz="1200" dirty="0"/>
              <a:t>fot. Walce posuwowe w głowicy firmy </a:t>
            </a:r>
            <a:r>
              <a:rPr lang="pl-PL" sz="1200" dirty="0" err="1"/>
              <a:t>Valmet</a:t>
            </a:r>
            <a:r>
              <a:rPr lang="pl-PL" sz="1200" dirty="0"/>
              <a:t>: </a:t>
            </a:r>
          </a:p>
          <a:p>
            <a:r>
              <a:rPr lang="pl-PL" sz="1200" dirty="0"/>
              <a:t>1 - kółko pomiarowe długości sortymentu</a:t>
            </a:r>
          </a:p>
          <a:p>
            <a:r>
              <a:rPr lang="pl-PL" sz="1200" dirty="0"/>
              <a:t>2 - zespół dwóch walców ruchomych </a:t>
            </a:r>
          </a:p>
        </p:txBody>
      </p:sp>
      <p:sp>
        <p:nvSpPr>
          <p:cNvPr id="31" name="Prostokąt 30">
            <a:extLst>
              <a:ext uri="{FF2B5EF4-FFF2-40B4-BE49-F238E27FC236}">
                <a16:creationId xmlns:a16="http://schemas.microsoft.com/office/drawing/2014/main" id="{3DC2AB9E-B45B-448B-8570-37C7E12B49F4}"/>
              </a:ext>
            </a:extLst>
          </p:cNvPr>
          <p:cNvSpPr/>
          <p:nvPr/>
        </p:nvSpPr>
        <p:spPr>
          <a:xfrm>
            <a:off x="11659073" y="104901"/>
            <a:ext cx="470516" cy="44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6" name="Prostokąt 35">
            <a:extLst>
              <a:ext uri="{FF2B5EF4-FFF2-40B4-BE49-F238E27FC236}">
                <a16:creationId xmlns:a16="http://schemas.microsoft.com/office/drawing/2014/main" id="{6247405F-7789-499B-B22E-D6C79C68984A}"/>
              </a:ext>
            </a:extLst>
          </p:cNvPr>
          <p:cNvSpPr/>
          <p:nvPr/>
        </p:nvSpPr>
        <p:spPr>
          <a:xfrm>
            <a:off x="8558074" y="49715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098" name="Picture 2" descr="C:\Users\Blok\Desktop\received_121608019823885.jpeg"/>
          <p:cNvPicPr>
            <a:picLocks noChangeAspect="1" noChangeArrowheads="1"/>
          </p:cNvPicPr>
          <p:nvPr/>
        </p:nvPicPr>
        <p:blipFill>
          <a:blip r:embed="rId2"/>
          <a:srcRect/>
          <a:stretch>
            <a:fillRect/>
          </a:stretch>
        </p:blipFill>
        <p:spPr bwMode="auto">
          <a:xfrm>
            <a:off x="6444877" y="0"/>
            <a:ext cx="3919070" cy="5267567"/>
          </a:xfrm>
          <a:prstGeom prst="rect">
            <a:avLst/>
          </a:prstGeom>
          <a:noFill/>
        </p:spPr>
      </p:pic>
      <p:cxnSp>
        <p:nvCxnSpPr>
          <p:cNvPr id="15" name="Łącznik prosty 14"/>
          <p:cNvCxnSpPr/>
          <p:nvPr/>
        </p:nvCxnSpPr>
        <p:spPr>
          <a:xfrm rot="10800000" flipV="1">
            <a:off x="6185647" y="3106270"/>
            <a:ext cx="2407024" cy="1479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5889812" y="3052482"/>
            <a:ext cx="295835" cy="369332"/>
          </a:xfrm>
          <a:prstGeom prst="rect">
            <a:avLst/>
          </a:prstGeom>
          <a:noFill/>
        </p:spPr>
        <p:txBody>
          <a:bodyPr wrap="square" rtlCol="0">
            <a:spAutoFit/>
          </a:bodyPr>
          <a:lstStyle/>
          <a:p>
            <a:r>
              <a:rPr lang="pl-PL" dirty="0">
                <a:solidFill>
                  <a:srgbClr val="FF0000"/>
                </a:solidFill>
              </a:rPr>
              <a:t>1</a:t>
            </a:r>
          </a:p>
        </p:txBody>
      </p:sp>
      <p:cxnSp>
        <p:nvCxnSpPr>
          <p:cNvPr id="18" name="Łącznik prosty 17"/>
          <p:cNvCxnSpPr/>
          <p:nvPr/>
        </p:nvCxnSpPr>
        <p:spPr>
          <a:xfrm>
            <a:off x="7395882" y="2796988"/>
            <a:ext cx="3536580" cy="19229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Łącznik prosty 20"/>
          <p:cNvCxnSpPr/>
          <p:nvPr/>
        </p:nvCxnSpPr>
        <p:spPr>
          <a:xfrm rot="16200000" flipH="1">
            <a:off x="9634818" y="3355041"/>
            <a:ext cx="1680883" cy="995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10999694" y="4572000"/>
            <a:ext cx="349624" cy="369332"/>
          </a:xfrm>
          <a:prstGeom prst="rect">
            <a:avLst/>
          </a:prstGeom>
          <a:noFill/>
        </p:spPr>
        <p:txBody>
          <a:bodyPr wrap="square" rtlCol="0">
            <a:spAutoFit/>
          </a:bodyPr>
          <a:lstStyle/>
          <a:p>
            <a:r>
              <a:rPr lang="pl-PL" dirty="0">
                <a:solidFill>
                  <a:srgbClr val="FF0000"/>
                </a:solidFill>
              </a:rPr>
              <a:t>2</a:t>
            </a:r>
          </a:p>
        </p:txBody>
      </p:sp>
    </p:spTree>
    <p:extLst>
      <p:ext uri="{BB962C8B-B14F-4D97-AF65-F5344CB8AC3E}">
        <p14:creationId xmlns:p14="http://schemas.microsoft.com/office/powerpoint/2010/main" val="104516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F7DEF-F841-46C5-B07F-636952CF9B55}"/>
              </a:ext>
            </a:extLst>
          </p:cNvPr>
          <p:cNvPicPr>
            <a:picLocks noChangeAspect="1"/>
          </p:cNvPicPr>
          <p:nvPr/>
        </p:nvPicPr>
        <p:blipFill rotWithShape="1">
          <a:blip r:embed="rId2"/>
          <a:srcRect l="4771" r="32029"/>
          <a:stretch/>
        </p:blipFill>
        <p:spPr>
          <a:xfrm>
            <a:off x="3601415" y="10"/>
            <a:ext cx="8668512" cy="6857990"/>
          </a:xfrm>
          <a:prstGeom prst="rect">
            <a:avLst/>
          </a:prstGeom>
          <a:solidFill>
            <a:srgbClr val="66FF33"/>
          </a:solidFill>
        </p:spPr>
      </p:pic>
      <p:sp>
        <p:nvSpPr>
          <p:cNvPr id="2" name="Tytuł 1">
            <a:extLst>
              <a:ext uri="{FF2B5EF4-FFF2-40B4-BE49-F238E27FC236}">
                <a16:creationId xmlns:a16="http://schemas.microsoft.com/office/drawing/2014/main" id="{AF9191FE-32E1-4029-A40F-C99924003D67}"/>
              </a:ext>
            </a:extLst>
          </p:cNvPr>
          <p:cNvSpPr>
            <a:spLocks noGrp="1"/>
          </p:cNvSpPr>
          <p:nvPr>
            <p:ph type="ctrTitle"/>
          </p:nvPr>
        </p:nvSpPr>
        <p:spPr>
          <a:xfrm>
            <a:off x="4793942" y="1507896"/>
            <a:ext cx="5859262" cy="2023250"/>
          </a:xfrm>
        </p:spPr>
        <p:txBody>
          <a:bodyPr anchor="b">
            <a:normAutofit/>
          </a:bodyPr>
          <a:lstStyle/>
          <a:p>
            <a:pPr algn="l"/>
            <a:r>
              <a:rPr lang="pl-PL" sz="4800" b="1" dirty="0">
                <a:solidFill>
                  <a:srgbClr val="66FF33"/>
                </a:solidFill>
                <a:effectLst>
                  <a:outerShdw blurRad="38100" dist="38100" dir="2700000" algn="tl">
                    <a:srgbClr val="000000">
                      <a:alpha val="43137"/>
                    </a:srgbClr>
                  </a:outerShdw>
                </a:effectLst>
                <a:latin typeface="Broadway" panose="04040905080B02020502" pitchFamily="82" charset="0"/>
              </a:rPr>
              <a:t>DZIĘKUJEMY ZA UWAGĘ</a:t>
            </a:r>
          </a:p>
        </p:txBody>
      </p:sp>
      <p:pic>
        <p:nvPicPr>
          <p:cNvPr id="6" name="Obraz 5">
            <a:extLst>
              <a:ext uri="{FF2B5EF4-FFF2-40B4-BE49-F238E27FC236}">
                <a16:creationId xmlns:a16="http://schemas.microsoft.com/office/drawing/2014/main" id="{15E427CC-FEDF-4079-834B-BE3B37483F03}"/>
              </a:ext>
            </a:extLst>
          </p:cNvPr>
          <p:cNvPicPr>
            <a:picLocks noChangeAspect="1"/>
          </p:cNvPicPr>
          <p:nvPr/>
        </p:nvPicPr>
        <p:blipFill>
          <a:blip r:embed="rId3"/>
          <a:stretch>
            <a:fillRect/>
          </a:stretch>
        </p:blipFill>
        <p:spPr>
          <a:xfrm>
            <a:off x="9815275" y="131857"/>
            <a:ext cx="2070194" cy="1782667"/>
          </a:xfrm>
          <a:prstGeom prst="rect">
            <a:avLst/>
          </a:prstGeom>
        </p:spPr>
      </p:pic>
      <p:sp>
        <p:nvSpPr>
          <p:cNvPr id="11" name="pole tekstowe 10">
            <a:extLst>
              <a:ext uri="{FF2B5EF4-FFF2-40B4-BE49-F238E27FC236}">
                <a16:creationId xmlns:a16="http://schemas.microsoft.com/office/drawing/2014/main" id="{96C17D42-2871-4F8F-82A1-4AB5E7E2A8BB}"/>
              </a:ext>
            </a:extLst>
          </p:cNvPr>
          <p:cNvSpPr txBox="1"/>
          <p:nvPr/>
        </p:nvSpPr>
        <p:spPr>
          <a:xfrm>
            <a:off x="6022020" y="5980065"/>
            <a:ext cx="6169980" cy="784830"/>
          </a:xfrm>
          <a:prstGeom prst="rect">
            <a:avLst/>
          </a:prstGeom>
          <a:noFill/>
        </p:spPr>
        <p:txBody>
          <a:bodyPr wrap="square">
            <a:spAutoFit/>
          </a:bodyPr>
          <a:lstStyle/>
          <a:p>
            <a:pPr algn="r"/>
            <a:r>
              <a:rPr lang="pl-PL" sz="900" b="1" dirty="0">
                <a:solidFill>
                  <a:srgbClr val="66FF33"/>
                </a:solidFill>
                <a:effectLst>
                  <a:outerShdw blurRad="38100" dist="38100" dir="2700000" algn="tl">
                    <a:srgbClr val="000000">
                      <a:alpha val="43137"/>
                    </a:srgbClr>
                  </a:outerShdw>
                </a:effectLst>
              </a:rPr>
              <a:t>Opracowała: </a:t>
            </a:r>
          </a:p>
          <a:p>
            <a:pPr algn="r"/>
            <a:r>
              <a:rPr lang="pl-PL" sz="900" b="1" dirty="0">
                <a:solidFill>
                  <a:srgbClr val="66FF33"/>
                </a:solidFill>
                <a:effectLst>
                  <a:outerShdw blurRad="38100" dist="38100" dir="2700000" algn="tl">
                    <a:srgbClr val="000000">
                      <a:alpha val="43137"/>
                    </a:srgbClr>
                  </a:outerShdw>
                </a:effectLst>
              </a:rPr>
              <a:t>SPECTRA Katarzyna Stępień </a:t>
            </a:r>
          </a:p>
          <a:p>
            <a:pPr algn="r"/>
            <a:r>
              <a:rPr lang="pl-PL" sz="900" b="1" dirty="0">
                <a:solidFill>
                  <a:srgbClr val="66FF33"/>
                </a:solidFill>
                <a:effectLst>
                  <a:outerShdw blurRad="38100" dist="38100" dir="2700000" algn="tl">
                    <a:srgbClr val="000000">
                      <a:alpha val="43137"/>
                    </a:srgbClr>
                  </a:outerShdw>
                </a:effectLst>
              </a:rPr>
              <a:t>                                                                              Specjalista ds. szkoleń</a:t>
            </a:r>
          </a:p>
          <a:p>
            <a:pPr algn="r"/>
            <a:r>
              <a:rPr lang="pl-PL" sz="900" b="1" dirty="0">
                <a:solidFill>
                  <a:srgbClr val="66FF33"/>
                </a:solidFill>
                <a:effectLst>
                  <a:outerShdw blurRad="38100" dist="38100" dir="2700000" algn="tl">
                    <a:srgbClr val="000000">
                      <a:alpha val="43137"/>
                    </a:srgbClr>
                  </a:outerShdw>
                </a:effectLst>
              </a:rPr>
              <a:t>                                                                               inż. MAGDALENA  CZECHOWICZ  </a:t>
            </a:r>
          </a:p>
          <a:p>
            <a:pPr algn="r"/>
            <a:r>
              <a:rPr lang="pl-PL" sz="900" b="1" dirty="0">
                <a:solidFill>
                  <a:srgbClr val="66FF33"/>
                </a:solidFill>
                <a:effectLst>
                  <a:outerShdw blurRad="38100" dist="38100" dir="2700000" algn="tl">
                    <a:srgbClr val="000000">
                      <a:alpha val="43137"/>
                    </a:srgbClr>
                  </a:outerShdw>
                </a:effectLst>
              </a:rPr>
              <a:t>Przy </a:t>
            </a:r>
            <a:r>
              <a:rPr lang="pl-PL" sz="900" b="1">
                <a:solidFill>
                  <a:srgbClr val="66FF33"/>
                </a:solidFill>
                <a:effectLst>
                  <a:outerShdw blurRad="38100" dist="38100" dir="2700000" algn="tl">
                    <a:srgbClr val="000000">
                      <a:alpha val="43137"/>
                    </a:srgbClr>
                  </a:outerShdw>
                </a:effectLst>
              </a:rPr>
              <a:t>udziale instruktora</a:t>
            </a:r>
            <a:endParaRPr lang="pl-PL" sz="900" b="1" dirty="0">
              <a:solidFill>
                <a:srgbClr val="66FF33"/>
              </a:solidFill>
              <a:effectLst>
                <a:outerShdw blurRad="38100" dist="38100" dir="2700000" algn="tl">
                  <a:srgbClr val="000000">
                    <a:alpha val="43137"/>
                  </a:srgbClr>
                </a:outerShdw>
              </a:effectLst>
            </a:endParaRPr>
          </a:p>
        </p:txBody>
      </p:sp>
      <p:pic>
        <p:nvPicPr>
          <p:cNvPr id="18" name="Obraz 17">
            <a:extLst>
              <a:ext uri="{FF2B5EF4-FFF2-40B4-BE49-F238E27FC236}">
                <a16:creationId xmlns:a16="http://schemas.microsoft.com/office/drawing/2014/main" id="{447B56B7-9070-45D7-A8C8-AFAE1B38A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
            <a:ext cx="4409484" cy="6858010"/>
          </a:xfrm>
          <a:prstGeom prst="rect">
            <a:avLst/>
          </a:prstGeom>
        </p:spPr>
      </p:pic>
    </p:spTree>
    <p:extLst>
      <p:ext uri="{BB962C8B-B14F-4D97-AF65-F5344CB8AC3E}">
        <p14:creationId xmlns:p14="http://schemas.microsoft.com/office/powerpoint/2010/main" val="313407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5BF9C65-DEE2-4221-887B-F9A4756E817D}"/>
              </a:ext>
            </a:extLst>
          </p:cNvPr>
          <p:cNvSpPr>
            <a:spLocks noGrp="1"/>
          </p:cNvSpPr>
          <p:nvPr>
            <p:ph sz="half" idx="1"/>
          </p:nvPr>
        </p:nvSpPr>
        <p:spPr>
          <a:xfrm>
            <a:off x="838200" y="1"/>
            <a:ext cx="11353800" cy="1500326"/>
          </a:xfrm>
        </p:spPr>
        <p:txBody>
          <a:bodyPr>
            <a:normAutofit/>
          </a:bodyPr>
          <a:lstStyle/>
          <a:p>
            <a:pPr marL="0" indent="0">
              <a:buNone/>
            </a:pPr>
            <a:r>
              <a:rPr lang="pl-PL" sz="2000" b="1" dirty="0"/>
              <a:t>Głowica</a:t>
            </a:r>
            <a:r>
              <a:rPr lang="pl-PL" sz="2000" dirty="0"/>
              <a:t> w harwesterze to najważniejsza jego część. Często traktowana jest jak osobna maszyna, chodź samodzielnie nie może działać. Natomiast sam harwester może być wyposażony w różne typy głowic uwzględniając oczywiście parametry. Nie można zastosować zbyt dużej głowicy , gdyż trzeba zapewnić odpowiedni wydatek oleju i ciśnienia. Wiąże się to z mocą silnika i rodzajem pompy. Efekt może być taki że głowica nie będzie wydajna. Pozostaje jeszcze kwestia stabilności.</a:t>
            </a:r>
          </a:p>
        </p:txBody>
      </p:sp>
      <p:pic>
        <p:nvPicPr>
          <p:cNvPr id="9" name="Obraz 8">
            <a:extLst>
              <a:ext uri="{FF2B5EF4-FFF2-40B4-BE49-F238E27FC236}">
                <a16:creationId xmlns:a16="http://schemas.microsoft.com/office/drawing/2014/main" id="{178A5B81-8522-404C-AA53-0781CB2CE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58157"/>
            <a:ext cx="5257800" cy="5399842"/>
          </a:xfrm>
          <a:prstGeom prst="rect">
            <a:avLst/>
          </a:prstGeom>
        </p:spPr>
      </p:pic>
      <p:pic>
        <p:nvPicPr>
          <p:cNvPr id="11" name="Obraz 10">
            <a:extLst>
              <a:ext uri="{FF2B5EF4-FFF2-40B4-BE49-F238E27FC236}">
                <a16:creationId xmlns:a16="http://schemas.microsoft.com/office/drawing/2014/main" id="{7A2F9A36-2D74-4643-8C50-5E5088411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37" y="1458157"/>
            <a:ext cx="4546107" cy="5277036"/>
          </a:xfrm>
          <a:prstGeom prst="rect">
            <a:avLst/>
          </a:prstGeom>
        </p:spPr>
      </p:pic>
    </p:spTree>
    <p:extLst>
      <p:ext uri="{BB962C8B-B14F-4D97-AF65-F5344CB8AC3E}">
        <p14:creationId xmlns:p14="http://schemas.microsoft.com/office/powerpoint/2010/main" val="2357097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047214-C720-49CC-8782-FEB0E081CD3A}"/>
              </a:ext>
            </a:extLst>
          </p:cNvPr>
          <p:cNvSpPr>
            <a:spLocks noGrp="1"/>
          </p:cNvSpPr>
          <p:nvPr>
            <p:ph type="title"/>
          </p:nvPr>
        </p:nvSpPr>
        <p:spPr/>
        <p:txBody>
          <a:bodyPr/>
          <a:lstStyle/>
          <a:p>
            <a:r>
              <a:rPr lang="pl-PL" dirty="0"/>
              <a:t>LITERATURA I ŻRÓDŁA  POMOCNICZE</a:t>
            </a:r>
            <a:br>
              <a:rPr lang="pl-PL" dirty="0"/>
            </a:br>
            <a:endParaRPr lang="pl-PL" dirty="0"/>
          </a:p>
        </p:txBody>
      </p:sp>
      <p:sp>
        <p:nvSpPr>
          <p:cNvPr id="3" name="Symbol zastępczy zawartości 2">
            <a:extLst>
              <a:ext uri="{FF2B5EF4-FFF2-40B4-BE49-F238E27FC236}">
                <a16:creationId xmlns:a16="http://schemas.microsoft.com/office/drawing/2014/main" id="{7651ACC7-B42E-4B3A-93C2-7E53CBB82731}"/>
              </a:ext>
            </a:extLst>
          </p:cNvPr>
          <p:cNvSpPr>
            <a:spLocks noGrp="1"/>
          </p:cNvSpPr>
          <p:nvPr>
            <p:ph sz="half" idx="1"/>
          </p:nvPr>
        </p:nvSpPr>
        <p:spPr>
          <a:xfrm>
            <a:off x="838199" y="1825625"/>
            <a:ext cx="9948169" cy="4351338"/>
          </a:xfrm>
        </p:spPr>
        <p:txBody>
          <a:bodyPr>
            <a:normAutofit fontScale="92500" lnSpcReduction="10000"/>
          </a:bodyPr>
          <a:lstStyle/>
          <a:p>
            <a:pPr marL="0" indent="0">
              <a:buNone/>
            </a:pPr>
            <a:r>
              <a:rPr lang="pl-PL" dirty="0"/>
              <a:t>	Aniszewska m., brzózko j., Skarżyski j. (2011): </a:t>
            </a:r>
            <a:r>
              <a:rPr lang="pl-PL" dirty="0" err="1"/>
              <a:t>Harwestery</a:t>
            </a:r>
            <a:r>
              <a:rPr lang="pl-PL" dirty="0"/>
              <a:t> do pozyskiwania drewna stosowane w polskich lasach. Część 2. głowice </a:t>
            </a:r>
            <a:r>
              <a:rPr lang="pl-PL" dirty="0" err="1"/>
              <a:t>harwesterowe</a:t>
            </a:r>
            <a:r>
              <a:rPr lang="pl-PL" dirty="0"/>
              <a:t>. </a:t>
            </a:r>
          </a:p>
          <a:p>
            <a:pPr marL="0" indent="0">
              <a:buNone/>
            </a:pPr>
            <a:r>
              <a:rPr lang="pl-PL" dirty="0"/>
              <a:t>Technika Rolnicza Ogrodnicza Leśna 2/2011. Poznań.</a:t>
            </a:r>
          </a:p>
          <a:p>
            <a:pPr marL="0" indent="0">
              <a:buNone/>
            </a:pPr>
            <a:r>
              <a:rPr lang="pl-PL" dirty="0" err="1"/>
              <a:t>długosiewicz</a:t>
            </a:r>
            <a:r>
              <a:rPr lang="pl-PL" dirty="0"/>
              <a:t> L., </a:t>
            </a:r>
            <a:r>
              <a:rPr lang="pl-PL" dirty="0" err="1"/>
              <a:t>grzebieniowski</a:t>
            </a:r>
            <a:r>
              <a:rPr lang="pl-PL" dirty="0"/>
              <a:t> w. (2009): Porównanie wybranych technologii pozyskania drewna pod względem wydajności i kosztów. Inżynieria Rolnicza 8(117). Kraków 2009.</a:t>
            </a:r>
          </a:p>
          <a:p>
            <a:pPr marL="0" indent="0">
              <a:buNone/>
            </a:pPr>
            <a:r>
              <a:rPr lang="pl-PL" dirty="0"/>
              <a:t>Gazeta leśna </a:t>
            </a:r>
          </a:p>
          <a:p>
            <a:pPr marL="0" indent="0">
              <a:buNone/>
            </a:pPr>
            <a:r>
              <a:rPr lang="pl-PL" dirty="0"/>
              <a:t>FIRMYLESNE.pl</a:t>
            </a:r>
          </a:p>
          <a:p>
            <a:pPr marL="0" indent="0">
              <a:buNone/>
            </a:pPr>
            <a:r>
              <a:rPr lang="pl-PL" dirty="0">
                <a:hlinkClick r:id="rId2"/>
              </a:rPr>
              <a:t>www.gospodarkalesna.pl/glowica-harvesterowa/</a:t>
            </a:r>
            <a:endParaRPr lang="pl-PL" dirty="0"/>
          </a:p>
          <a:p>
            <a:pPr marL="0" indent="0">
              <a:buNone/>
            </a:pPr>
            <a:r>
              <a:rPr lang="pl-PL" dirty="0"/>
              <a:t>TECHNIKA ROLNICZA OGRODNICZA LEŒNA   2/2011</a:t>
            </a:r>
          </a:p>
          <a:p>
            <a:pPr marL="0" indent="0">
              <a:buNone/>
            </a:pPr>
            <a:endParaRPr lang="pl-PL" dirty="0"/>
          </a:p>
        </p:txBody>
      </p:sp>
    </p:spTree>
    <p:extLst>
      <p:ext uri="{BB962C8B-B14F-4D97-AF65-F5344CB8AC3E}">
        <p14:creationId xmlns:p14="http://schemas.microsoft.com/office/powerpoint/2010/main" val="354706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ymbol zastępczy zawartości 13">
            <a:extLst>
              <a:ext uri="{FF2B5EF4-FFF2-40B4-BE49-F238E27FC236}">
                <a16:creationId xmlns:a16="http://schemas.microsoft.com/office/drawing/2014/main" id="{E17BF452-D6C6-4409-A429-783BA92A3DAA}"/>
              </a:ext>
            </a:extLst>
          </p:cNvPr>
          <p:cNvPicPr>
            <a:picLocks noGrp="1" noChangeAspect="1"/>
          </p:cNvPicPr>
          <p:nvPr>
            <p:ph sz="half" idx="2"/>
          </p:nvPr>
        </p:nvPicPr>
        <p:blipFill>
          <a:blip r:embed="rId2"/>
          <a:stretch>
            <a:fillRect/>
          </a:stretch>
        </p:blipFill>
        <p:spPr>
          <a:xfrm>
            <a:off x="2278602" y="2117399"/>
            <a:ext cx="7634796" cy="3883907"/>
          </a:xfrm>
          <a:prstGeom prst="rect">
            <a:avLst/>
          </a:prstGeom>
        </p:spPr>
      </p:pic>
      <p:sp>
        <p:nvSpPr>
          <p:cNvPr id="9" name="Symbol zastępczy zawartości 2">
            <a:extLst>
              <a:ext uri="{FF2B5EF4-FFF2-40B4-BE49-F238E27FC236}">
                <a16:creationId xmlns:a16="http://schemas.microsoft.com/office/drawing/2014/main" id="{43E01B14-10E0-4846-AA3C-D189E8C1EE83}"/>
              </a:ext>
            </a:extLst>
          </p:cNvPr>
          <p:cNvSpPr txBox="1">
            <a:spLocks/>
          </p:cNvSpPr>
          <p:nvPr/>
        </p:nvSpPr>
        <p:spPr>
          <a:xfrm>
            <a:off x="990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l-PL" dirty="0"/>
          </a:p>
        </p:txBody>
      </p:sp>
      <p:sp>
        <p:nvSpPr>
          <p:cNvPr id="13" name="pole tekstowe 12">
            <a:extLst>
              <a:ext uri="{FF2B5EF4-FFF2-40B4-BE49-F238E27FC236}">
                <a16:creationId xmlns:a16="http://schemas.microsoft.com/office/drawing/2014/main" id="{9556CB3A-6EAE-401D-907E-E88724C734AB}"/>
              </a:ext>
            </a:extLst>
          </p:cNvPr>
          <p:cNvSpPr txBox="1"/>
          <p:nvPr/>
        </p:nvSpPr>
        <p:spPr>
          <a:xfrm>
            <a:off x="838200" y="282889"/>
            <a:ext cx="11057878" cy="1754326"/>
          </a:xfrm>
          <a:prstGeom prst="rect">
            <a:avLst/>
          </a:prstGeom>
          <a:noFill/>
        </p:spPr>
        <p:txBody>
          <a:bodyPr wrap="square">
            <a:spAutoFit/>
          </a:bodyPr>
          <a:lstStyle/>
          <a:p>
            <a:r>
              <a:rPr lang="pl-PL" dirty="0"/>
              <a:t>Głowice stosowane w harwesterach są najczęściej skonstruowane przez producentów kompletnych maszyn. Ma to miejsce w przypadku najpopularniejszych w Polsce firm: John </a:t>
            </a:r>
            <a:r>
              <a:rPr lang="pl-PL" dirty="0" err="1"/>
              <a:t>Deere</a:t>
            </a:r>
            <a:r>
              <a:rPr lang="pl-PL" dirty="0"/>
              <a:t>, </a:t>
            </a:r>
            <a:r>
              <a:rPr lang="pl-PL" dirty="0" err="1"/>
              <a:t>Valmet</a:t>
            </a:r>
            <a:r>
              <a:rPr lang="pl-PL" dirty="0"/>
              <a:t> czy </a:t>
            </a:r>
            <a:r>
              <a:rPr lang="pl-PL" dirty="0" err="1"/>
              <a:t>Ponsse</a:t>
            </a:r>
            <a:r>
              <a:rPr lang="pl-PL" dirty="0"/>
              <a:t>. </a:t>
            </a:r>
          </a:p>
          <a:p>
            <a:r>
              <a:rPr lang="pl-PL" dirty="0"/>
              <a:t>Niektóre firmy w swoich maszynach wykorzystują głowice innych marek, np. głowice Keto w harwesterach </a:t>
            </a:r>
            <a:r>
              <a:rPr lang="pl-PL" dirty="0" err="1"/>
              <a:t>Sampo</a:t>
            </a:r>
            <a:r>
              <a:rPr lang="pl-PL" dirty="0"/>
              <a:t>- </a:t>
            </a:r>
            <a:r>
              <a:rPr lang="pl-PL" dirty="0" err="1"/>
              <a:t>Rosenlew</a:t>
            </a:r>
            <a:r>
              <a:rPr lang="pl-PL" dirty="0"/>
              <a:t> lub głowice </a:t>
            </a:r>
            <a:r>
              <a:rPr lang="pl-PL" dirty="0" err="1"/>
              <a:t>Waratah</a:t>
            </a:r>
            <a:r>
              <a:rPr lang="pl-PL" dirty="0"/>
              <a:t> w harwesterach John </a:t>
            </a:r>
            <a:r>
              <a:rPr lang="pl-PL" dirty="0" err="1"/>
              <a:t>Deere</a:t>
            </a:r>
            <a:r>
              <a:rPr lang="pl-PL" dirty="0"/>
              <a:t> oferowanych w USA i Kanadzie.</a:t>
            </a:r>
          </a:p>
          <a:p>
            <a:r>
              <a:rPr lang="pl-PL" dirty="0"/>
              <a:t>Wielkość głowicy jest ściśle związana z wielkością nośnika.</a:t>
            </a:r>
          </a:p>
          <a:p>
            <a:r>
              <a:rPr lang="pl-PL" dirty="0"/>
              <a:t>Zależność tą przedstawiono na rys. 1. Zazwyczaj im większa jest masa nośnika, tym większa jest także masa głowicy.</a:t>
            </a:r>
          </a:p>
        </p:txBody>
      </p:sp>
      <p:sp>
        <p:nvSpPr>
          <p:cNvPr id="16" name="pole tekstowe 15">
            <a:extLst>
              <a:ext uri="{FF2B5EF4-FFF2-40B4-BE49-F238E27FC236}">
                <a16:creationId xmlns:a16="http://schemas.microsoft.com/office/drawing/2014/main" id="{09D68796-6EEB-44D7-9770-655AB918DFC4}"/>
              </a:ext>
            </a:extLst>
          </p:cNvPr>
          <p:cNvSpPr txBox="1"/>
          <p:nvPr/>
        </p:nvSpPr>
        <p:spPr>
          <a:xfrm>
            <a:off x="2727664" y="6081490"/>
            <a:ext cx="6094520" cy="369332"/>
          </a:xfrm>
          <a:prstGeom prst="rect">
            <a:avLst/>
          </a:prstGeom>
          <a:noFill/>
        </p:spPr>
        <p:txBody>
          <a:bodyPr wrap="square">
            <a:spAutoFit/>
          </a:bodyPr>
          <a:lstStyle/>
          <a:p>
            <a:r>
              <a:rPr lang="pl-PL" dirty="0"/>
              <a:t>Rys. 1. Zależność masy głowicy </a:t>
            </a:r>
            <a:r>
              <a:rPr lang="pl-PL" dirty="0" err="1"/>
              <a:t>harwesterowej</a:t>
            </a:r>
            <a:r>
              <a:rPr lang="pl-PL" dirty="0"/>
              <a:t> od masy nośnika</a:t>
            </a:r>
          </a:p>
        </p:txBody>
      </p:sp>
    </p:spTree>
    <p:extLst>
      <p:ext uri="{BB962C8B-B14F-4D97-AF65-F5344CB8AC3E}">
        <p14:creationId xmlns:p14="http://schemas.microsoft.com/office/powerpoint/2010/main" val="218090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B5EC29B-6B63-4EDD-8954-4A4CCD580236}"/>
              </a:ext>
            </a:extLst>
          </p:cNvPr>
          <p:cNvSpPr>
            <a:spLocks noGrp="1"/>
          </p:cNvSpPr>
          <p:nvPr>
            <p:ph sz="half" idx="1"/>
          </p:nvPr>
        </p:nvSpPr>
        <p:spPr>
          <a:xfrm>
            <a:off x="447582" y="0"/>
            <a:ext cx="11744417" cy="1580225"/>
          </a:xfrm>
        </p:spPr>
        <p:txBody>
          <a:bodyPr>
            <a:normAutofit/>
          </a:bodyPr>
          <a:lstStyle/>
          <a:p>
            <a:pPr marL="0" indent="0">
              <a:buNone/>
            </a:pPr>
            <a:r>
              <a:rPr lang="pl-PL" sz="1800" dirty="0"/>
              <a:t>Są jednak przypadki, w których producent umożliwia zastosowanie alternatywnie w danym modelu harwestera dwóch lub trzech głowic różnej wielkości. Pozwala to na lepsze dostosowanie maszyny do specyfiki konkretnej powierzchni leśnej. Podobnie jest z zależnością maksymalnej średnicy ścinanych drzew i masy głowicy (rys. 2). </a:t>
            </a:r>
          </a:p>
          <a:p>
            <a:pPr marL="0" indent="0">
              <a:buNone/>
            </a:pPr>
            <a:r>
              <a:rPr lang="pl-PL" sz="1800" dirty="0"/>
              <a:t>Cięższa głowica pozwala zazwyczaj ścinać drzewa o większej średnicy. Wymaga ona jednak także większego nośnika dla zapewnienia stateczności całego agregatu, co jednak może ograniczać jego możliwości poruszania się w drzewostanie</a:t>
            </a:r>
          </a:p>
        </p:txBody>
      </p:sp>
      <p:pic>
        <p:nvPicPr>
          <p:cNvPr id="5" name="Symbol zastępczy zawartości 4">
            <a:extLst>
              <a:ext uri="{FF2B5EF4-FFF2-40B4-BE49-F238E27FC236}">
                <a16:creationId xmlns:a16="http://schemas.microsoft.com/office/drawing/2014/main" id="{618328E8-FB47-4669-BD8C-614F491018A1}"/>
              </a:ext>
            </a:extLst>
          </p:cNvPr>
          <p:cNvPicPr>
            <a:picLocks noGrp="1" noChangeAspect="1"/>
          </p:cNvPicPr>
          <p:nvPr>
            <p:ph sz="half" idx="2"/>
          </p:nvPr>
        </p:nvPicPr>
        <p:blipFill>
          <a:blip r:embed="rId2"/>
          <a:stretch>
            <a:fillRect/>
          </a:stretch>
        </p:blipFill>
        <p:spPr>
          <a:xfrm>
            <a:off x="2450237" y="1580225"/>
            <a:ext cx="8504808" cy="4341181"/>
          </a:xfrm>
          <a:prstGeom prst="rect">
            <a:avLst/>
          </a:prstGeom>
        </p:spPr>
      </p:pic>
      <p:sp>
        <p:nvSpPr>
          <p:cNvPr id="7" name="pole tekstowe 6">
            <a:extLst>
              <a:ext uri="{FF2B5EF4-FFF2-40B4-BE49-F238E27FC236}">
                <a16:creationId xmlns:a16="http://schemas.microsoft.com/office/drawing/2014/main" id="{22856A92-4734-4B0E-AC8D-27AC7714B2B3}"/>
              </a:ext>
            </a:extLst>
          </p:cNvPr>
          <p:cNvSpPr txBox="1"/>
          <p:nvPr/>
        </p:nvSpPr>
        <p:spPr>
          <a:xfrm>
            <a:off x="3394228" y="6145119"/>
            <a:ext cx="5851123" cy="646331"/>
          </a:xfrm>
          <a:prstGeom prst="rect">
            <a:avLst/>
          </a:prstGeom>
          <a:noFill/>
        </p:spPr>
        <p:txBody>
          <a:bodyPr wrap="square">
            <a:spAutoFit/>
          </a:bodyPr>
          <a:lstStyle/>
          <a:p>
            <a:r>
              <a:rPr lang="pl-PL" dirty="0"/>
              <a:t>Rys. 2. Zależność maksymalnej średnicy ścinanych drzew od masy głowicy </a:t>
            </a:r>
            <a:r>
              <a:rPr lang="pl-PL" dirty="0" err="1"/>
              <a:t>harwesterowej</a:t>
            </a:r>
            <a:endParaRPr lang="pl-PL" dirty="0"/>
          </a:p>
        </p:txBody>
      </p:sp>
    </p:spTree>
    <p:extLst>
      <p:ext uri="{BB962C8B-B14F-4D97-AF65-F5344CB8AC3E}">
        <p14:creationId xmlns:p14="http://schemas.microsoft.com/office/powerpoint/2010/main" val="277326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81DDDF7-7115-4FA7-A75A-9DD549F5B7F2}"/>
              </a:ext>
            </a:extLst>
          </p:cNvPr>
          <p:cNvSpPr>
            <a:spLocks noGrp="1"/>
          </p:cNvSpPr>
          <p:nvPr>
            <p:ph sz="half" idx="1"/>
          </p:nvPr>
        </p:nvSpPr>
        <p:spPr>
          <a:xfrm>
            <a:off x="764968" y="0"/>
            <a:ext cx="11581660" cy="2716567"/>
          </a:xfrm>
        </p:spPr>
        <p:txBody>
          <a:bodyPr>
            <a:normAutofit/>
          </a:bodyPr>
          <a:lstStyle/>
          <a:p>
            <a:pPr marL="0" indent="0">
              <a:spcBef>
                <a:spcPts val="400"/>
              </a:spcBef>
              <a:buNone/>
            </a:pPr>
            <a:r>
              <a:rPr lang="pl-PL" sz="1800" dirty="0"/>
              <a:t>Ogólną budowę głowicy </a:t>
            </a:r>
            <a:r>
              <a:rPr lang="pl-PL" sz="1800" dirty="0" err="1"/>
              <a:t>harwesterowej</a:t>
            </a:r>
            <a:r>
              <a:rPr lang="pl-PL" sz="1800" dirty="0"/>
              <a:t> przedstawiono na rys. 3.</a:t>
            </a:r>
          </a:p>
          <a:p>
            <a:pPr marL="0" indent="0">
              <a:spcBef>
                <a:spcPts val="400"/>
              </a:spcBef>
              <a:buNone/>
            </a:pPr>
            <a:r>
              <a:rPr lang="pl-PL" sz="1800" dirty="0"/>
              <a:t> Można w niej wyróżnić pięć podstawowych zespołów: </a:t>
            </a:r>
          </a:p>
          <a:p>
            <a:pPr marL="0" indent="0">
              <a:spcBef>
                <a:spcPts val="400"/>
              </a:spcBef>
              <a:buNone/>
            </a:pPr>
            <a:r>
              <a:rPr lang="pl-PL" sz="1800" dirty="0"/>
              <a:t>pozycjonujący, </a:t>
            </a:r>
          </a:p>
          <a:p>
            <a:pPr marL="0" indent="0">
              <a:spcBef>
                <a:spcPts val="400"/>
              </a:spcBef>
              <a:buNone/>
            </a:pPr>
            <a:r>
              <a:rPr lang="pl-PL" sz="1800" dirty="0"/>
              <a:t>tnący,</a:t>
            </a:r>
          </a:p>
          <a:p>
            <a:pPr marL="0" indent="0">
              <a:spcBef>
                <a:spcPts val="400"/>
              </a:spcBef>
              <a:buNone/>
            </a:pPr>
            <a:r>
              <a:rPr lang="pl-PL" sz="1800" dirty="0"/>
              <a:t>posuwowy, </a:t>
            </a:r>
          </a:p>
          <a:p>
            <a:pPr marL="0" indent="0">
              <a:spcBef>
                <a:spcPts val="400"/>
              </a:spcBef>
              <a:buNone/>
            </a:pPr>
            <a:r>
              <a:rPr lang="pl-PL" sz="1800" dirty="0"/>
              <a:t>okrzesujący </a:t>
            </a:r>
          </a:p>
          <a:p>
            <a:pPr marL="0" indent="0">
              <a:spcBef>
                <a:spcPts val="400"/>
              </a:spcBef>
              <a:buNone/>
            </a:pPr>
            <a:r>
              <a:rPr lang="pl-PL" sz="1800" dirty="0"/>
              <a:t>pomiarowy </a:t>
            </a:r>
          </a:p>
          <a:p>
            <a:pPr marL="0" indent="0">
              <a:spcBef>
                <a:spcPts val="400"/>
              </a:spcBef>
              <a:buNone/>
            </a:pPr>
            <a:r>
              <a:rPr lang="pl-PL" sz="1800" dirty="0"/>
              <a:t>Oraz zespoły dodatkowe, np.: znakujący lub paczkujący. Zespół pozycjonujący składa się z przegubu krzyżowego, zwanego często zawiesiem, rotatora oraz wieszaka ramy.</a:t>
            </a:r>
          </a:p>
        </p:txBody>
      </p:sp>
      <p:pic>
        <p:nvPicPr>
          <p:cNvPr id="5" name="Symbol zastępczy zawartości 4">
            <a:extLst>
              <a:ext uri="{FF2B5EF4-FFF2-40B4-BE49-F238E27FC236}">
                <a16:creationId xmlns:a16="http://schemas.microsoft.com/office/drawing/2014/main" id="{FD18458F-FCF9-4FE2-AE62-9A7B089B6367}"/>
              </a:ext>
            </a:extLst>
          </p:cNvPr>
          <p:cNvPicPr>
            <a:picLocks noGrp="1" noChangeAspect="1"/>
          </p:cNvPicPr>
          <p:nvPr>
            <p:ph sz="half" idx="2"/>
          </p:nvPr>
        </p:nvPicPr>
        <p:blipFill>
          <a:blip r:embed="rId2"/>
          <a:stretch>
            <a:fillRect/>
          </a:stretch>
        </p:blipFill>
        <p:spPr>
          <a:xfrm>
            <a:off x="764968" y="2716567"/>
            <a:ext cx="4531672" cy="3808520"/>
          </a:xfrm>
          <a:prstGeom prst="rect">
            <a:avLst/>
          </a:prstGeom>
        </p:spPr>
      </p:pic>
      <p:sp>
        <p:nvSpPr>
          <p:cNvPr id="7" name="pole tekstowe 6">
            <a:extLst>
              <a:ext uri="{FF2B5EF4-FFF2-40B4-BE49-F238E27FC236}">
                <a16:creationId xmlns:a16="http://schemas.microsoft.com/office/drawing/2014/main" id="{C9E238C4-3C46-472E-9B63-BAB190D847E7}"/>
              </a:ext>
            </a:extLst>
          </p:cNvPr>
          <p:cNvSpPr txBox="1"/>
          <p:nvPr/>
        </p:nvSpPr>
        <p:spPr>
          <a:xfrm>
            <a:off x="6091750" y="2716567"/>
            <a:ext cx="5459768" cy="3416320"/>
          </a:xfrm>
          <a:prstGeom prst="rect">
            <a:avLst/>
          </a:prstGeom>
          <a:noFill/>
        </p:spPr>
        <p:txBody>
          <a:bodyPr wrap="square">
            <a:spAutoFit/>
          </a:bodyPr>
          <a:lstStyle/>
          <a:p>
            <a:r>
              <a:rPr lang="pl-PL" dirty="0"/>
              <a:t>Rys. 3. Ogólna budowa głowicy </a:t>
            </a:r>
            <a:r>
              <a:rPr lang="pl-PL" dirty="0" err="1"/>
              <a:t>harwesterowej</a:t>
            </a:r>
            <a:r>
              <a:rPr lang="pl-PL" dirty="0"/>
              <a:t>:</a:t>
            </a:r>
          </a:p>
          <a:p>
            <a:r>
              <a:rPr lang="pl-PL" dirty="0"/>
              <a:t> 1 - przegub krzyżowy,</a:t>
            </a:r>
          </a:p>
          <a:p>
            <a:r>
              <a:rPr lang="pl-PL" dirty="0"/>
              <a:t> 2 - rotator, </a:t>
            </a:r>
          </a:p>
          <a:p>
            <a:r>
              <a:rPr lang="pl-PL" dirty="0"/>
              <a:t>3 - wieszak ramy, </a:t>
            </a:r>
          </a:p>
          <a:p>
            <a:r>
              <a:rPr lang="pl-PL" dirty="0"/>
              <a:t>4 - stały nóż okrzesujący,</a:t>
            </a:r>
          </a:p>
          <a:p>
            <a:r>
              <a:rPr lang="pl-PL" dirty="0"/>
              <a:t> 5 - górne ruchome noże okrzesujące, </a:t>
            </a:r>
          </a:p>
          <a:p>
            <a:r>
              <a:rPr lang="pl-PL" dirty="0"/>
              <a:t>6 - walce posuwowe, </a:t>
            </a:r>
          </a:p>
          <a:p>
            <a:r>
              <a:rPr lang="pl-PL" dirty="0"/>
              <a:t>7 - silnik hydrauliczny napędu piły łańcuchowej, </a:t>
            </a:r>
          </a:p>
          <a:p>
            <a:r>
              <a:rPr lang="pl-PL" dirty="0"/>
              <a:t>8 - dolne ruchome noże okrzesujące,</a:t>
            </a:r>
          </a:p>
          <a:p>
            <a:r>
              <a:rPr lang="pl-PL" dirty="0"/>
              <a:t> 9 - rolka pomiarowa, </a:t>
            </a:r>
          </a:p>
          <a:p>
            <a:r>
              <a:rPr lang="pl-PL" dirty="0"/>
              <a:t>10 - dysze do znakowania, </a:t>
            </a:r>
          </a:p>
          <a:p>
            <a:r>
              <a:rPr lang="pl-PL" dirty="0"/>
              <a:t>11 – czujniki pomiaru średnicy kłody</a:t>
            </a:r>
          </a:p>
        </p:txBody>
      </p:sp>
    </p:spTree>
    <p:extLst>
      <p:ext uri="{BB962C8B-B14F-4D97-AF65-F5344CB8AC3E}">
        <p14:creationId xmlns:p14="http://schemas.microsoft.com/office/powerpoint/2010/main" val="312959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D2C322-BA3E-4657-9C43-0B54E245871B}"/>
              </a:ext>
            </a:extLst>
          </p:cNvPr>
          <p:cNvSpPr>
            <a:spLocks noGrp="1"/>
          </p:cNvSpPr>
          <p:nvPr>
            <p:ph type="title"/>
          </p:nvPr>
        </p:nvSpPr>
        <p:spPr>
          <a:xfrm>
            <a:off x="838200" y="18255"/>
            <a:ext cx="10515600" cy="1325563"/>
          </a:xfrm>
        </p:spPr>
        <p:txBody>
          <a:bodyPr/>
          <a:lstStyle/>
          <a:p>
            <a:r>
              <a:rPr lang="pl-PL" sz="2800" dirty="0">
                <a:latin typeface="+mn-lt"/>
                <a:ea typeface="+mn-ea"/>
                <a:cs typeface="+mn-cs"/>
              </a:rPr>
              <a:t>Główne elementy głowicy w nazwach potocznych to: noże, rolki , piła , blok zaworowy, moduły elektroniczne, czujniki, komputer</a:t>
            </a:r>
          </a:p>
        </p:txBody>
      </p:sp>
      <p:sp>
        <p:nvSpPr>
          <p:cNvPr id="3" name="Symbol zastępczy zawartości 2">
            <a:extLst>
              <a:ext uri="{FF2B5EF4-FFF2-40B4-BE49-F238E27FC236}">
                <a16:creationId xmlns:a16="http://schemas.microsoft.com/office/drawing/2014/main" id="{D7024BCD-E192-447C-8D32-B35A81230339}"/>
              </a:ext>
            </a:extLst>
          </p:cNvPr>
          <p:cNvSpPr>
            <a:spLocks noGrp="1"/>
          </p:cNvSpPr>
          <p:nvPr>
            <p:ph sz="half" idx="1"/>
          </p:nvPr>
        </p:nvSpPr>
        <p:spPr>
          <a:xfrm>
            <a:off x="838201" y="1710214"/>
            <a:ext cx="5181600" cy="4939160"/>
          </a:xfrm>
        </p:spPr>
        <p:txBody>
          <a:bodyPr>
            <a:normAutofit fontScale="25000" lnSpcReduction="20000"/>
          </a:bodyPr>
          <a:lstStyle/>
          <a:p>
            <a:pPr marL="0" indent="0" algn="ctr">
              <a:lnSpc>
                <a:spcPct val="110000"/>
              </a:lnSpc>
              <a:spcBef>
                <a:spcPct val="0"/>
              </a:spcBef>
              <a:buNone/>
            </a:pPr>
            <a:r>
              <a:rPr lang="pl-PL" sz="11200" dirty="0"/>
              <a:t>Noże</a:t>
            </a:r>
          </a:p>
          <a:p>
            <a:pPr marL="0" indent="0">
              <a:lnSpc>
                <a:spcPct val="110000"/>
              </a:lnSpc>
              <a:spcBef>
                <a:spcPct val="0"/>
              </a:spcBef>
              <a:buNone/>
            </a:pPr>
            <a:r>
              <a:rPr lang="pl-PL" sz="6400" dirty="0"/>
              <a:t>Noże ich zadaniem jest krzesanie i podtrzymywanie obrabianego drewna. Wykonane z metalu , wycinanego i spawanego lub odlewanego. Kształt noży jest tak wyprofilowany, żeby dolegać do jak największej powierzchni drzewa i to bez różnicy na średnicę. Każda głowica ma noże górne i </a:t>
            </a:r>
            <a:r>
              <a:rPr lang="pl-PL" sz="6400" dirty="0" err="1"/>
              <a:t>tzw</a:t>
            </a:r>
            <a:r>
              <a:rPr lang="pl-PL" sz="6400" dirty="0"/>
              <a:t> nóż pływający (chodź często jest stały) Jest to nóż umiejscowiony nad nożami górnymi i odpowiada tylko za okrzesywanie. Natomiast co do dolnych noży, to głowica może ich nie mieć, mieć jeden lub dwa.</a:t>
            </a:r>
          </a:p>
          <a:p>
            <a:pPr marL="0" indent="0">
              <a:lnSpc>
                <a:spcPct val="110000"/>
              </a:lnSpc>
              <a:spcBef>
                <a:spcPct val="0"/>
              </a:spcBef>
              <a:buNone/>
            </a:pPr>
            <a:r>
              <a:rPr lang="pl-PL" sz="6400" dirty="0"/>
              <a:t>Głowice nie posiadające noży dolnych to także głowice nie posiadające tradycyjnych rolek. Ich miejsce zastąpiły taśmy (rodzaj łańcucha) dzięki czemu jest większa powierzchnia styku z drewnem. Rozwiązanie to jest stosowane w mniejszych głowicach. Tu jako ciekawostka , jest też inaczej realizowany układ pomiarowy długości. Nie z kółka , a z hydromotoru napędzającego taśmę. I kolejna ciekawostka hydromotory mają różne momenty obrotowe. Odczyt długości odbywa się z tego mniejszego. Wyklucza to możliwość uślizgu taśmy na drewnie, a co za tym idzie błędu pomiarowego.</a:t>
            </a:r>
          </a:p>
          <a:p>
            <a:endParaRPr lang="pl-PL" dirty="0"/>
          </a:p>
        </p:txBody>
      </p:sp>
      <p:pic>
        <p:nvPicPr>
          <p:cNvPr id="1026" name="Picture 2" descr="C:\Users\Blok\Desktop\received_236310934789615.jpeg"/>
          <p:cNvPicPr>
            <a:picLocks noChangeAspect="1" noChangeArrowheads="1"/>
          </p:cNvPicPr>
          <p:nvPr/>
        </p:nvPicPr>
        <p:blipFill>
          <a:blip r:embed="rId2" cstate="print"/>
          <a:srcRect/>
          <a:stretch>
            <a:fillRect/>
          </a:stretch>
        </p:blipFill>
        <p:spPr bwMode="auto">
          <a:xfrm>
            <a:off x="8038531" y="1160904"/>
            <a:ext cx="3086167" cy="4148075"/>
          </a:xfrm>
          <a:prstGeom prst="rect">
            <a:avLst/>
          </a:prstGeom>
          <a:noFill/>
        </p:spPr>
      </p:pic>
      <p:cxnSp>
        <p:nvCxnSpPr>
          <p:cNvPr id="7" name="Łącznik prosty 6"/>
          <p:cNvCxnSpPr/>
          <p:nvPr/>
        </p:nvCxnSpPr>
        <p:spPr>
          <a:xfrm rot="10800000" flipV="1">
            <a:off x="7601803" y="2497540"/>
            <a:ext cx="1023582" cy="2729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Łącznik prosty 9"/>
          <p:cNvCxnSpPr/>
          <p:nvPr/>
        </p:nvCxnSpPr>
        <p:spPr>
          <a:xfrm rot="10800000">
            <a:off x="7615452" y="2565779"/>
            <a:ext cx="1897039" cy="3411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7287904" y="2374709"/>
            <a:ext cx="560993" cy="369332"/>
          </a:xfrm>
          <a:prstGeom prst="rect">
            <a:avLst/>
          </a:prstGeom>
          <a:noFill/>
        </p:spPr>
        <p:txBody>
          <a:bodyPr wrap="square" rtlCol="0">
            <a:spAutoFit/>
          </a:bodyPr>
          <a:lstStyle/>
          <a:p>
            <a:r>
              <a:rPr lang="pl-PL" dirty="0">
                <a:solidFill>
                  <a:srgbClr val="FF0000"/>
                </a:solidFill>
              </a:rPr>
              <a:t>2</a:t>
            </a:r>
          </a:p>
        </p:txBody>
      </p:sp>
      <p:cxnSp>
        <p:nvCxnSpPr>
          <p:cNvPr id="14" name="Łącznik prosty 13"/>
          <p:cNvCxnSpPr/>
          <p:nvPr/>
        </p:nvCxnSpPr>
        <p:spPr>
          <a:xfrm rot="10800000">
            <a:off x="7588155" y="1665028"/>
            <a:ext cx="2060812" cy="368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pole tekstowe 14"/>
          <p:cNvSpPr txBox="1"/>
          <p:nvPr/>
        </p:nvSpPr>
        <p:spPr>
          <a:xfrm>
            <a:off x="7274257" y="1446663"/>
            <a:ext cx="533698" cy="369332"/>
          </a:xfrm>
          <a:prstGeom prst="rect">
            <a:avLst/>
          </a:prstGeom>
          <a:noFill/>
        </p:spPr>
        <p:txBody>
          <a:bodyPr wrap="square" rtlCol="0">
            <a:spAutoFit/>
          </a:bodyPr>
          <a:lstStyle/>
          <a:p>
            <a:r>
              <a:rPr lang="pl-PL" dirty="0">
                <a:solidFill>
                  <a:srgbClr val="FF0000"/>
                </a:solidFill>
              </a:rPr>
              <a:t>1</a:t>
            </a:r>
          </a:p>
        </p:txBody>
      </p:sp>
      <p:cxnSp>
        <p:nvCxnSpPr>
          <p:cNvPr id="17" name="Łącznik prosty 16"/>
          <p:cNvCxnSpPr/>
          <p:nvPr/>
        </p:nvCxnSpPr>
        <p:spPr>
          <a:xfrm rot="10800000">
            <a:off x="7792872" y="3753134"/>
            <a:ext cx="764274" cy="136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7492621" y="3589361"/>
            <a:ext cx="424516" cy="369332"/>
          </a:xfrm>
          <a:prstGeom prst="rect">
            <a:avLst/>
          </a:prstGeom>
          <a:noFill/>
        </p:spPr>
        <p:txBody>
          <a:bodyPr wrap="square" rtlCol="0">
            <a:spAutoFit/>
          </a:bodyPr>
          <a:lstStyle/>
          <a:p>
            <a:r>
              <a:rPr lang="pl-PL" dirty="0">
                <a:solidFill>
                  <a:srgbClr val="FF0000"/>
                </a:solidFill>
              </a:rPr>
              <a:t>3</a:t>
            </a:r>
          </a:p>
        </p:txBody>
      </p:sp>
      <p:sp>
        <p:nvSpPr>
          <p:cNvPr id="20" name="pole tekstowe 19"/>
          <p:cNvSpPr txBox="1"/>
          <p:nvPr/>
        </p:nvSpPr>
        <p:spPr>
          <a:xfrm>
            <a:off x="7983940" y="5581934"/>
            <a:ext cx="3343702" cy="646331"/>
          </a:xfrm>
          <a:prstGeom prst="rect">
            <a:avLst/>
          </a:prstGeom>
          <a:noFill/>
        </p:spPr>
        <p:txBody>
          <a:bodyPr wrap="square" rtlCol="0">
            <a:spAutoFit/>
          </a:bodyPr>
          <a:lstStyle/>
          <a:p>
            <a:r>
              <a:rPr lang="pl-PL" sz="1200" dirty="0"/>
              <a:t>1 Górny nóż pływający (chodź często jest stały) </a:t>
            </a:r>
          </a:p>
          <a:p>
            <a:r>
              <a:rPr lang="pl-PL" sz="1200" dirty="0"/>
              <a:t>2 Noże górne okrzesujące </a:t>
            </a:r>
          </a:p>
          <a:p>
            <a:r>
              <a:rPr lang="pl-PL" sz="1200" dirty="0"/>
              <a:t>3 Dolny nóż </a:t>
            </a:r>
            <a:r>
              <a:rPr lang="pl-PL" sz="1200" dirty="0" err="1"/>
              <a:t>dokrzesujący</a:t>
            </a:r>
            <a:r>
              <a:rPr lang="pl-PL" sz="1200"/>
              <a:t> </a:t>
            </a:r>
            <a:endParaRPr lang="pl-PL" sz="1200" dirty="0"/>
          </a:p>
        </p:txBody>
      </p:sp>
    </p:spTree>
    <p:extLst>
      <p:ext uri="{BB962C8B-B14F-4D97-AF65-F5344CB8AC3E}">
        <p14:creationId xmlns:p14="http://schemas.microsoft.com/office/powerpoint/2010/main" val="27494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1DD41B7-B7B1-4285-9C2F-02ABA2E352EF}"/>
              </a:ext>
            </a:extLst>
          </p:cNvPr>
          <p:cNvSpPr>
            <a:spLocks noGrp="1"/>
          </p:cNvSpPr>
          <p:nvPr>
            <p:ph sz="half" idx="1"/>
          </p:nvPr>
        </p:nvSpPr>
        <p:spPr>
          <a:xfrm>
            <a:off x="598502" y="156622"/>
            <a:ext cx="4479525" cy="6297443"/>
          </a:xfrm>
        </p:spPr>
        <p:txBody>
          <a:bodyPr>
            <a:normAutofit fontScale="70000" lnSpcReduction="20000"/>
          </a:bodyPr>
          <a:lstStyle/>
          <a:p>
            <a:pPr marL="0" indent="0" algn="ctr">
              <a:buNone/>
            </a:pPr>
            <a:r>
              <a:rPr lang="pl-PL" b="1" dirty="0"/>
              <a:t>Rolki</a:t>
            </a:r>
          </a:p>
          <a:p>
            <a:pPr marL="0" indent="0">
              <a:buNone/>
            </a:pPr>
            <a:r>
              <a:rPr lang="pl-PL" sz="3100" dirty="0"/>
              <a:t>Rolki to potoczna nazwa zestawu hydromotoru o dużym momencie obrotowym z zamontowaną rolką posuwu. Rolki chodź okrągłe mają różną budowę. </a:t>
            </a:r>
          </a:p>
          <a:p>
            <a:pPr marL="0" indent="0">
              <a:buNone/>
            </a:pPr>
            <a:r>
              <a:rPr lang="pl-PL" sz="3100" dirty="0"/>
              <a:t>Od całych wykonanych z metalu – tu różnice polegają na średnicy , szerokości i kształcie bieżni, po rolki metalowo-gumowe. Każdy z producentów chce osiągnąć najlepsze dopasowanie rolki do kształtu drzewa.  Głowice zazwyczaj mają dwie lub cztery rolki.</a:t>
            </a:r>
          </a:p>
          <a:p>
            <a:pPr marL="0" indent="0">
              <a:buNone/>
            </a:pPr>
            <a:r>
              <a:rPr lang="pl-PL" sz="3100" dirty="0"/>
              <a:t>Przy czterech rolkach dwie są zamontowane na stałe , a dwie otwierają się i zamykają , tak jak noże dodatkowo ruchem po lekki łuku, prostopadle do ramy głowicy. Ruch po łuku ma zapewnić dopasowanie do drzewa bez względu  na jego średnicę.</a:t>
            </a:r>
          </a:p>
          <a:p>
            <a:endParaRPr lang="pl-PL" dirty="0"/>
          </a:p>
        </p:txBody>
      </p:sp>
      <p:pic>
        <p:nvPicPr>
          <p:cNvPr id="6" name="Obraz 5">
            <a:extLst>
              <a:ext uri="{FF2B5EF4-FFF2-40B4-BE49-F238E27FC236}">
                <a16:creationId xmlns:a16="http://schemas.microsoft.com/office/drawing/2014/main" id="{B64C8B92-3CE0-4E01-BC02-E5665EC77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455" y="603681"/>
            <a:ext cx="6363069" cy="5060272"/>
          </a:xfrm>
          <a:prstGeom prst="rect">
            <a:avLst/>
          </a:prstGeom>
        </p:spPr>
      </p:pic>
    </p:spTree>
    <p:extLst>
      <p:ext uri="{BB962C8B-B14F-4D97-AF65-F5344CB8AC3E}">
        <p14:creationId xmlns:p14="http://schemas.microsoft.com/office/powerpoint/2010/main" val="161612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C97464AE-62B8-438A-8931-1AACA1B5AE94}"/>
              </a:ext>
            </a:extLst>
          </p:cNvPr>
          <p:cNvSpPr>
            <a:spLocks noGrp="1"/>
          </p:cNvSpPr>
          <p:nvPr>
            <p:ph sz="half" idx="2"/>
          </p:nvPr>
        </p:nvSpPr>
        <p:spPr>
          <a:xfrm>
            <a:off x="182840" y="179125"/>
            <a:ext cx="5157787" cy="3684588"/>
          </a:xfrm>
        </p:spPr>
        <p:txBody>
          <a:bodyPr>
            <a:normAutofit lnSpcReduction="10000"/>
          </a:bodyPr>
          <a:lstStyle/>
          <a:p>
            <a:pPr marL="0" indent="0" algn="ctr">
              <a:buNone/>
            </a:pPr>
            <a:r>
              <a:rPr lang="pl-PL" b="1" dirty="0"/>
              <a:t>Piła</a:t>
            </a:r>
          </a:p>
          <a:p>
            <a:pPr marL="0" indent="0">
              <a:buNone/>
            </a:pPr>
            <a:r>
              <a:rPr lang="pl-PL" sz="2400" dirty="0"/>
              <a:t>Piła to kolejna potoczna z nazw. Za nią się kryje układ cięcia. Składa się z hydromotoru </a:t>
            </a:r>
            <a:r>
              <a:rPr lang="pl-PL" sz="2400" dirty="0" err="1"/>
              <a:t>szybkobrotowego</a:t>
            </a:r>
            <a:r>
              <a:rPr lang="pl-PL" sz="2400" dirty="0"/>
              <a:t> napędzającego łańcuch, prowadnicy i łańcucha z jego napinaczem oraz systemu smarowania łańcucha. Zestaw ten posiada także czujniki położenia prowadnicy. Wychył prowadnicy realizowany jest hydraulicznie, najczęściej za pomocą siłownika.</a:t>
            </a:r>
          </a:p>
          <a:p>
            <a:endParaRPr lang="pl-PL" dirty="0"/>
          </a:p>
        </p:txBody>
      </p:sp>
      <p:pic>
        <p:nvPicPr>
          <p:cNvPr id="6" name="Obraz 5">
            <a:extLst>
              <a:ext uri="{FF2B5EF4-FFF2-40B4-BE49-F238E27FC236}">
                <a16:creationId xmlns:a16="http://schemas.microsoft.com/office/drawing/2014/main" id="{FD2A7F69-449D-4B21-951B-96B086C27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709" y="1"/>
            <a:ext cx="4232150" cy="5642866"/>
          </a:xfrm>
          <a:prstGeom prst="rect">
            <a:avLst/>
          </a:prstGeom>
        </p:spPr>
      </p:pic>
      <p:sp>
        <p:nvSpPr>
          <p:cNvPr id="8" name="Strzałka: w prawo 7">
            <a:extLst>
              <a:ext uri="{FF2B5EF4-FFF2-40B4-BE49-F238E27FC236}">
                <a16:creationId xmlns:a16="http://schemas.microsoft.com/office/drawing/2014/main" id="{E7482E4D-41CA-403F-A9A4-186985C7C612}"/>
              </a:ext>
            </a:extLst>
          </p:cNvPr>
          <p:cNvSpPr/>
          <p:nvPr/>
        </p:nvSpPr>
        <p:spPr>
          <a:xfrm rot="19600681" flipV="1">
            <a:off x="4849039" y="5101202"/>
            <a:ext cx="3069961" cy="148274"/>
          </a:xfrm>
          <a:prstGeom prst="rightArrow">
            <a:avLst>
              <a:gd name="adj1" fmla="val 5384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7333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8BBCAD01-926A-449D-875F-59393A30F7D1}"/>
              </a:ext>
            </a:extLst>
          </p:cNvPr>
          <p:cNvSpPr>
            <a:spLocks noGrp="1"/>
          </p:cNvSpPr>
          <p:nvPr>
            <p:ph sz="half" idx="2"/>
          </p:nvPr>
        </p:nvSpPr>
        <p:spPr>
          <a:xfrm>
            <a:off x="399495" y="196881"/>
            <a:ext cx="5353235" cy="6221674"/>
          </a:xfrm>
        </p:spPr>
        <p:txBody>
          <a:bodyPr>
            <a:normAutofit fontScale="70000" lnSpcReduction="20000"/>
          </a:bodyPr>
          <a:lstStyle/>
          <a:p>
            <a:pPr marL="0" indent="0">
              <a:buNone/>
            </a:pPr>
            <a:r>
              <a:rPr lang="pl-PL" sz="4400" b="1" dirty="0"/>
              <a:t>Blok zaworowy</a:t>
            </a:r>
          </a:p>
          <a:p>
            <a:pPr marL="0" indent="0">
              <a:buNone/>
            </a:pPr>
            <a:r>
              <a:rPr lang="pl-PL" sz="3600" dirty="0"/>
              <a:t>Blok zaworowy mieści się z tyłu głowicy jego zadaniem jest sterowanie każdej z funkcji. Otwierania/zamykania noży , rolek, sterowania piłą , siłą docisków , pozycją głowicy. Do bloku zaworowego dostarczany jest olej z pompy harwestera i przez układ zaworów różnego typu dostarczany do siłowników i hydromotorów, czyli w/w funkcji. Sterowanie blokiem odbywa się z komputera głowicy za pomocą modułów. Są dwa podstawowe sygnały elektryczne dostarczane do zaworów bloku. Jest to sygnał 1/0 (ON/OFF) i proporcjonalny (PWM) Pomimo różnic w budowie sterowania głowic , w zależności od producenta , wyjście sygnałowe jest takie samo czyli on/off i </a:t>
            </a:r>
            <a:r>
              <a:rPr lang="pl-PL" sz="3600" dirty="0" err="1"/>
              <a:t>pwm</a:t>
            </a:r>
            <a:r>
              <a:rPr lang="pl-PL" sz="3600" dirty="0"/>
              <a:t>.</a:t>
            </a:r>
          </a:p>
          <a:p>
            <a:endParaRPr lang="pl-PL" dirty="0"/>
          </a:p>
        </p:txBody>
      </p:sp>
      <p:pic>
        <p:nvPicPr>
          <p:cNvPr id="7" name="Symbol zastępczy zawartości 6">
            <a:extLst>
              <a:ext uri="{FF2B5EF4-FFF2-40B4-BE49-F238E27FC236}">
                <a16:creationId xmlns:a16="http://schemas.microsoft.com/office/drawing/2014/main" id="{8A7D0DFC-C38A-40D2-AB7E-D83727D11ADB}"/>
              </a:ext>
            </a:extLst>
          </p:cNvPr>
          <p:cNvPicPr>
            <a:picLocks noGrp="1" noChangeAspect="1"/>
          </p:cNvPicPr>
          <p:nvPr>
            <p:ph sz="quarter" idx="4"/>
          </p:nvPr>
        </p:nvPicPr>
        <p:blipFill>
          <a:blip r:embed="rId2"/>
          <a:stretch>
            <a:fillRect/>
          </a:stretch>
        </p:blipFill>
        <p:spPr>
          <a:xfrm>
            <a:off x="5883601" y="843378"/>
            <a:ext cx="5797119" cy="5575177"/>
          </a:xfrm>
          <a:prstGeom prst="rect">
            <a:avLst/>
          </a:prstGeom>
        </p:spPr>
      </p:pic>
    </p:spTree>
    <p:extLst>
      <p:ext uri="{BB962C8B-B14F-4D97-AF65-F5344CB8AC3E}">
        <p14:creationId xmlns:p14="http://schemas.microsoft.com/office/powerpoint/2010/main" val="375039787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2888</TotalTime>
  <Words>3027</Words>
  <Application>Microsoft Office PowerPoint</Application>
  <PresentationFormat>Panoramiczny</PresentationFormat>
  <Paragraphs>112</Paragraphs>
  <Slides>20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20</vt:i4>
      </vt:variant>
    </vt:vector>
  </HeadingPairs>
  <TitlesOfParts>
    <vt:vector size="27" baseType="lpstr">
      <vt:lpstr>Arial</vt:lpstr>
      <vt:lpstr>Arial Black</vt:lpstr>
      <vt:lpstr>Broadway</vt:lpstr>
      <vt:lpstr>Calibri</vt:lpstr>
      <vt:lpstr>Calibri Light</vt:lpstr>
      <vt:lpstr>Times New Roman</vt:lpstr>
      <vt:lpstr>Motyw pakietu Office</vt:lpstr>
      <vt:lpstr>BUDOWA  GŁOWICY  HARWESTEROWEJ</vt:lpstr>
      <vt:lpstr>Prezentacja programu PowerPoint</vt:lpstr>
      <vt:lpstr>Prezentacja programu PowerPoint</vt:lpstr>
      <vt:lpstr>Prezentacja programu PowerPoint</vt:lpstr>
      <vt:lpstr>Prezentacja programu PowerPoint</vt:lpstr>
      <vt:lpstr>Główne elementy głowicy w nazwach potocznych to: noże, rolki , piła , blok zaworowy, moduły elektroniczne, czujniki, komputer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DZIĘKUJEMY ZA UWAGĘ</vt:lpstr>
      <vt:lpstr>LITERATURA I ŻRÓDŁA  POMOCNICZE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BUDOWA GŁOWICY HARWESTEROWEJ</dc:title>
  <dc:creator>Magda</dc:creator>
  <cp:lastModifiedBy>Magda</cp:lastModifiedBy>
  <cp:revision>51</cp:revision>
  <dcterms:created xsi:type="dcterms:W3CDTF">2021-01-13T11:12:36Z</dcterms:created>
  <dcterms:modified xsi:type="dcterms:W3CDTF">2021-01-27T06:04:52Z</dcterms:modified>
</cp:coreProperties>
</file>