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3896" autoAdjust="0"/>
  </p:normalViewPr>
  <p:slideViewPr>
    <p:cSldViewPr>
      <p:cViewPr varScale="1">
        <p:scale>
          <a:sx n="70" d="100"/>
          <a:sy n="70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52E8F-95C9-4186-BBA5-03B8A8BCD3E8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DD51C-FD58-4119-BFB0-09CD1B9AAC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86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67FC78-B7F8-444D-A4E6-456A7AC57B7E}" type="slidenum">
              <a:rPr lang="pl-PL" smtClean="0"/>
              <a:pPr/>
              <a:t>3</a:t>
            </a:fld>
            <a:endParaRPr lang="pl-PL" smtClean="0"/>
          </a:p>
        </p:txBody>
      </p:sp>
      <p:sp>
        <p:nvSpPr>
          <p:cNvPr id="2201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01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226125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63ACB5-ED0E-4D85-AC94-D2445681FCA0}" type="slidenum">
              <a:rPr lang="pl-PL" smtClean="0"/>
              <a:pPr/>
              <a:t>12</a:t>
            </a:fld>
            <a:endParaRPr lang="pl-PL" smtClean="0"/>
          </a:p>
        </p:txBody>
      </p:sp>
      <p:sp>
        <p:nvSpPr>
          <p:cNvPr id="2304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04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457616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6EEBB5D-961C-450F-B697-9667058A0932}" type="slidenum">
              <a:rPr lang="pl-PL" smtClean="0"/>
              <a:pPr/>
              <a:t>13</a:t>
            </a:fld>
            <a:endParaRPr lang="pl-PL" smtClean="0"/>
          </a:p>
        </p:txBody>
      </p:sp>
      <p:sp>
        <p:nvSpPr>
          <p:cNvPr id="2314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14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784613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04F9B0-ABEF-4D9B-A47D-731EC1902340}" type="slidenum">
              <a:rPr lang="pl-PL" smtClean="0"/>
              <a:pPr/>
              <a:t>4</a:t>
            </a:fld>
            <a:endParaRPr lang="pl-PL" smtClean="0"/>
          </a:p>
        </p:txBody>
      </p:sp>
      <p:sp>
        <p:nvSpPr>
          <p:cNvPr id="2222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22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281911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D3DFC72-A746-4BED-AC29-2EE21417242D}" type="slidenum">
              <a:rPr lang="pl-PL" smtClean="0"/>
              <a:pPr/>
              <a:t>5</a:t>
            </a:fld>
            <a:endParaRPr lang="pl-PL" smtClean="0"/>
          </a:p>
        </p:txBody>
      </p:sp>
      <p:sp>
        <p:nvSpPr>
          <p:cNvPr id="2232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32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2793496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D885F3-49B7-42DE-A4B4-58ED2ABD6B26}" type="slidenum">
              <a:rPr lang="pl-PL" smtClean="0"/>
              <a:pPr/>
              <a:t>6</a:t>
            </a:fld>
            <a:endParaRPr lang="pl-PL" smtClean="0"/>
          </a:p>
        </p:txBody>
      </p:sp>
      <p:sp>
        <p:nvSpPr>
          <p:cNvPr id="2242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42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96257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52863F5-D33F-486F-9506-94DF4C675583}" type="slidenum">
              <a:rPr lang="pl-PL" smtClean="0"/>
              <a:pPr/>
              <a:t>7</a:t>
            </a:fld>
            <a:endParaRPr lang="pl-PL" smtClean="0"/>
          </a:p>
        </p:txBody>
      </p:sp>
      <p:sp>
        <p:nvSpPr>
          <p:cNvPr id="2252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2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2864393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72B8147-79C9-4238-A541-425FAAB24D5C}" type="slidenum">
              <a:rPr lang="pl-PL" smtClean="0"/>
              <a:pPr/>
              <a:t>8</a:t>
            </a:fld>
            <a:endParaRPr lang="pl-PL" smtClean="0"/>
          </a:p>
        </p:txBody>
      </p:sp>
      <p:sp>
        <p:nvSpPr>
          <p:cNvPr id="226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6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44474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BC8A720-51CB-46BD-881D-8BC42C129C02}" type="slidenum">
              <a:rPr lang="pl-PL" smtClean="0"/>
              <a:pPr/>
              <a:t>9</a:t>
            </a:fld>
            <a:endParaRPr lang="pl-PL" smtClean="0"/>
          </a:p>
        </p:txBody>
      </p:sp>
      <p:sp>
        <p:nvSpPr>
          <p:cNvPr id="2273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7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676143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1527431-D63C-4B04-99B0-DAC128E0F7E2}" type="slidenum">
              <a:rPr lang="pl-PL" smtClean="0"/>
              <a:pPr/>
              <a:t>10</a:t>
            </a:fld>
            <a:endParaRPr lang="pl-PL" smtClean="0"/>
          </a:p>
        </p:txBody>
      </p:sp>
      <p:sp>
        <p:nvSpPr>
          <p:cNvPr id="2283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83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91021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6F0044F-6ECC-400E-AE78-0A92DE0FD06E}" type="slidenum">
              <a:rPr lang="pl-PL" smtClean="0"/>
              <a:pPr/>
              <a:t>11</a:t>
            </a:fld>
            <a:endParaRPr lang="pl-PL" smtClean="0"/>
          </a:p>
        </p:txBody>
      </p:sp>
      <p:sp>
        <p:nvSpPr>
          <p:cNvPr id="2293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93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974981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495E-E396-450D-A131-669571D5E56B}" type="datetimeFigureOut">
              <a:rPr lang="pl-PL" smtClean="0"/>
              <a:t>2020-11-29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22FFA-D4B8-47A6-A02A-AD5B60CE2CE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673581" y="14127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Дезинфекция транспортных средств и зданий, где содержатся животные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846640" cy="1752600"/>
          </a:xfrm>
        </p:spPr>
        <p:txBody>
          <a:bodyPr/>
          <a:lstStyle/>
          <a:p>
            <a:r>
              <a:rPr lang="ru-RU" dirty="0"/>
              <a:t>ветеринар</a:t>
            </a:r>
            <a:r>
              <a:rPr lang="pl-PL" dirty="0" smtClean="0"/>
              <a:t> </a:t>
            </a:r>
            <a:r>
              <a:rPr lang="ru-RU" dirty="0" smtClean="0"/>
              <a:t>Магдалена Стипень</a:t>
            </a:r>
            <a:endParaRPr lang="pl-PL" dirty="0"/>
          </a:p>
        </p:txBody>
      </p:sp>
      <p:pic>
        <p:nvPicPr>
          <p:cNvPr id="6" name="Obraz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4725144"/>
            <a:ext cx="2114550" cy="16287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pPr eaLnBrk="1" hangingPunct="1">
              <a:defRPr/>
            </a:pPr>
            <a:endParaRPr lang="pl-PL" smtClean="0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1600200"/>
            <a:ext cx="8540750" cy="4498975"/>
          </a:xfrm>
        </p:spPr>
        <p:txBody>
          <a:bodyPr>
            <a:normAutofit/>
          </a:bodyPr>
          <a:lstStyle/>
          <a:p>
            <a:pPr marL="0" indent="0">
              <a:lnSpc>
                <a:spcPct val="92000"/>
              </a:lnSpc>
              <a:spcBef>
                <a:spcPts val="1413"/>
              </a:spcBef>
              <a:buSzPct val="45000"/>
              <a:buNone/>
              <a:defRPr/>
            </a:pPr>
            <a:r>
              <a:rPr lang="ru-RU" sz="2400" b="1" smtClean="0">
                <a:latin typeface="Lucida Sans Unicode" pitchFamily="32" charset="0"/>
              </a:rPr>
              <a:t>Кислотные </a:t>
            </a:r>
            <a:r>
              <a:rPr lang="ru-RU" sz="2400" b="1" dirty="0">
                <a:latin typeface="Lucida Sans Unicode" pitchFamily="32" charset="0"/>
              </a:rPr>
              <a:t>агенты используются для растворения минеральных отложений на поверхностях машин, устройств и технологических установок.</a:t>
            </a:r>
          </a:p>
          <a:p>
            <a:pPr marL="0" indent="0">
              <a:lnSpc>
                <a:spcPct val="92000"/>
              </a:lnSpc>
              <a:spcBef>
                <a:spcPts val="1413"/>
              </a:spcBef>
              <a:buSzPct val="45000"/>
              <a:buNone/>
              <a:defRPr/>
            </a:pPr>
            <a:r>
              <a:rPr lang="ru-RU" sz="2400" b="1" dirty="0" smtClean="0">
                <a:latin typeface="Lucida Sans Unicode" pitchFamily="32" charset="0"/>
              </a:rPr>
              <a:t>- Азотная </a:t>
            </a:r>
            <a:r>
              <a:rPr lang="ru-RU" sz="2400" b="1" dirty="0">
                <a:latin typeface="Lucida Sans Unicode" pitchFamily="32" charset="0"/>
              </a:rPr>
              <a:t>кислота (HNO3)</a:t>
            </a:r>
          </a:p>
          <a:p>
            <a:pPr marL="0" indent="0">
              <a:lnSpc>
                <a:spcPct val="92000"/>
              </a:lnSpc>
              <a:spcBef>
                <a:spcPts val="1413"/>
              </a:spcBef>
              <a:buSzPct val="45000"/>
              <a:buNone/>
              <a:defRPr/>
            </a:pPr>
            <a:r>
              <a:rPr lang="ru-RU" sz="2400" b="1" dirty="0" smtClean="0">
                <a:latin typeface="Lucida Sans Unicode" pitchFamily="32" charset="0"/>
              </a:rPr>
              <a:t>- Фосфорная </a:t>
            </a:r>
            <a:r>
              <a:rPr lang="ru-RU" sz="2400" b="1" dirty="0">
                <a:latin typeface="Lucida Sans Unicode" pitchFamily="32" charset="0"/>
              </a:rPr>
              <a:t>кислота</a:t>
            </a:r>
          </a:p>
          <a:p>
            <a:pPr marL="0" indent="0">
              <a:lnSpc>
                <a:spcPct val="92000"/>
              </a:lnSpc>
              <a:spcBef>
                <a:spcPts val="1413"/>
              </a:spcBef>
              <a:buSzPct val="45000"/>
              <a:buNone/>
              <a:defRPr/>
            </a:pPr>
            <a:r>
              <a:rPr lang="ru-RU" sz="2400" b="1" dirty="0" smtClean="0">
                <a:latin typeface="Lucida Sans Unicode" pitchFamily="32" charset="0"/>
              </a:rPr>
              <a:t>- Органические </a:t>
            </a:r>
            <a:r>
              <a:rPr lang="ru-RU" sz="2400" b="1" dirty="0">
                <a:latin typeface="Lucida Sans Unicode" pitchFamily="32" charset="0"/>
              </a:rPr>
              <a:t>кислоты (лимонная, уксусная, глюконовая</a:t>
            </a:r>
            <a:r>
              <a:rPr lang="ru-RU" sz="2400" b="1" dirty="0" smtClean="0">
                <a:latin typeface="Lucida Sans Unicode" pitchFamily="32" charset="0"/>
              </a:rPr>
              <a:t>)</a:t>
            </a:r>
            <a:r>
              <a:rPr lang="en-GB" sz="2000" b="1" dirty="0" smtClean="0">
                <a:latin typeface="Lucida Sans Unicode" pitchFamily="32" charset="0"/>
              </a:rPr>
              <a:t/>
            </a:r>
            <a:br>
              <a:rPr lang="en-GB" sz="2000" b="1" dirty="0" smtClean="0">
                <a:latin typeface="Lucida Sans Unicode" pitchFamily="32" charset="0"/>
              </a:rPr>
            </a:br>
            <a:endParaRPr lang="en-GB" sz="2000" b="1" dirty="0" smtClean="0">
              <a:latin typeface="Lucida Sans Unicode" pitchFamily="32" charset="0"/>
            </a:endParaRP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defRPr/>
            </a:pPr>
            <a:endParaRPr lang="en-GB" sz="2000" b="1" dirty="0" smtClean="0">
              <a:latin typeface="Lucida Sans Unicode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pPr eaLnBrk="1" hangingPunct="1">
              <a:defRPr/>
            </a:pPr>
            <a:endParaRPr lang="pl-PL" dirty="0" smtClean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1600200"/>
            <a:ext cx="8540750" cy="4498975"/>
          </a:xfrm>
        </p:spPr>
        <p:txBody>
          <a:bodyPr>
            <a:normAutofit/>
          </a:bodyPr>
          <a:lstStyle/>
          <a:p>
            <a:pPr>
              <a:lnSpc>
                <a:spcPct val="92000"/>
              </a:lnSpc>
              <a:spcBef>
                <a:spcPts val="1413"/>
              </a:spcBef>
              <a:buSzPct val="45000"/>
              <a:buFont typeface="Wingdings" charset="2"/>
              <a:buChar char=""/>
              <a:defRPr/>
            </a:pPr>
            <a:r>
              <a:rPr lang="ru-RU" sz="2800" b="1" dirty="0" smtClean="0">
                <a:latin typeface="Lucida Sans Unicode" pitchFamily="32" charset="0"/>
              </a:rPr>
              <a:t>Ингибиторы</a:t>
            </a:r>
            <a:r>
              <a:rPr lang="ru-RU" sz="2800" b="1" dirty="0">
                <a:latin typeface="Lucida Sans Unicode" pitchFamily="32" charset="0"/>
              </a:rPr>
              <a:t>, ограничивающие коррозию (силикаты и сульфонаты натрия). Используются для уменьшения негативного воздействия кислот и оснований.</a:t>
            </a:r>
          </a:p>
          <a:p>
            <a:pPr>
              <a:lnSpc>
                <a:spcPct val="92000"/>
              </a:lnSpc>
              <a:spcBef>
                <a:spcPts val="1413"/>
              </a:spcBef>
              <a:buSzPct val="45000"/>
              <a:buFont typeface="Wingdings" charset="2"/>
              <a:buChar char=""/>
              <a:defRPr/>
            </a:pPr>
            <a:r>
              <a:rPr lang="ru-RU" sz="2800" b="1" dirty="0">
                <a:latin typeface="Lucida Sans Unicode" pitchFamily="32" charset="0"/>
              </a:rPr>
              <a:t>Смягчающие составы (версататы - ЭДТА, полифосфаты) Предотвращают образование минеральных отложений на рабочих поверхностях.</a:t>
            </a:r>
            <a:endParaRPr lang="en-GB" sz="2800" b="1" dirty="0" smtClean="0">
              <a:latin typeface="Lucida Sans Unicode" pitchFamily="32" charset="0"/>
            </a:endParaRPr>
          </a:p>
          <a:p>
            <a:pPr eaLnBrk="1" hangingPunct="1">
              <a:spcBef>
                <a:spcPts val="700"/>
              </a:spcBef>
              <a:buClrTx/>
              <a:buFontTx/>
              <a:buNone/>
              <a:defRPr/>
            </a:pPr>
            <a:endParaRPr lang="en-GB" sz="2800" b="1" dirty="0" smtClean="0">
              <a:latin typeface="Lucida Sans Unicode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22225"/>
            <a:ext cx="8540750" cy="155575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4800" b="1" dirty="0"/>
              <a:t>Особенности хорошего дезинфицирующего средства</a:t>
            </a:r>
            <a:endParaRPr lang="en-GB" sz="4800" b="1" dirty="0" smtClean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1600200"/>
            <a:ext cx="8540750" cy="5202238"/>
          </a:xfrm>
        </p:spPr>
        <p:txBody>
          <a:bodyPr>
            <a:normAutofit/>
          </a:bodyPr>
          <a:lstStyle/>
          <a:p>
            <a:pPr marL="342900" algn="ctr" eaLnBrk="1" hangingPunct="1">
              <a:spcBef>
                <a:spcPts val="3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GB" sz="2600" b="1" dirty="0" smtClean="0"/>
          </a:p>
          <a:p>
            <a:pPr>
              <a:spcBef>
                <a:spcPts val="4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2400" b="1" dirty="0" smtClean="0"/>
              <a:t>Широкий </a:t>
            </a:r>
            <a:r>
              <a:rPr lang="ru-RU" sz="2400" b="1" dirty="0"/>
              <a:t>спектр убийственной активности против бактерий, вирусов и грибков</a:t>
            </a:r>
          </a:p>
          <a:p>
            <a:pPr>
              <a:spcBef>
                <a:spcPts val="4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2400" b="1" dirty="0"/>
              <a:t>Безопасен (нетоксичен) для людей, животных и окружающей среды (биоразлагаемый)</a:t>
            </a:r>
          </a:p>
          <a:p>
            <a:pPr>
              <a:spcBef>
                <a:spcPts val="4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2400" b="1" dirty="0"/>
              <a:t>Легко использовать</a:t>
            </a:r>
          </a:p>
          <a:p>
            <a:pPr>
              <a:spcBef>
                <a:spcPts val="4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2400" b="1" dirty="0"/>
              <a:t>Не должно вызывать аллергических реакций у дезинфицирующего персонала и животных.</a:t>
            </a:r>
          </a:p>
          <a:p>
            <a:pPr>
              <a:spcBef>
                <a:spcPts val="4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2400" b="1" dirty="0"/>
              <a:t>Он не должен вызывать коррозию и необратимое изменение цвета оборудования и поверхностей в соответствии с рекомендациями производителя.</a:t>
            </a:r>
            <a:endParaRPr lang="en-GB" sz="2400" b="1" dirty="0" smtClean="0"/>
          </a:p>
          <a:p>
            <a:pPr marL="342900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GB" sz="2400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dirty="0" smtClean="0"/>
              <a:t>СТИРКА - общие правила</a:t>
            </a:r>
            <a:endParaRPr lang="pl-PL" dirty="0" smtClean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1341438"/>
            <a:ext cx="8540750" cy="525621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600" dirty="0" smtClean="0"/>
              <a:t>подготовка</a:t>
            </a:r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600" dirty="0"/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600" dirty="0" smtClean="0"/>
              <a:t>удаление </a:t>
            </a:r>
            <a:r>
              <a:rPr lang="ru-RU" sz="2600" dirty="0"/>
              <a:t>остатков и, возможно, тщательная механическая очистка</a:t>
            </a:r>
            <a:r>
              <a:rPr lang="ru-RU" sz="2600" dirty="0" smtClean="0"/>
              <a:t>,</a:t>
            </a:r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600" dirty="0"/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600" dirty="0" smtClean="0"/>
              <a:t>предварительное </a:t>
            </a:r>
            <a:r>
              <a:rPr lang="ru-RU" sz="2600" dirty="0"/>
              <a:t>ополаскивание</a:t>
            </a:r>
            <a:r>
              <a:rPr lang="ru-RU" sz="2600" dirty="0" smtClean="0"/>
              <a:t>,</a:t>
            </a:r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600" dirty="0"/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600" dirty="0" smtClean="0"/>
              <a:t>стирка </a:t>
            </a:r>
            <a:r>
              <a:rPr lang="ru-RU" sz="2600" dirty="0"/>
              <a:t>водой и стирка с добавлением моющего средства</a:t>
            </a:r>
            <a:r>
              <a:rPr lang="ru-RU" sz="2600" dirty="0" smtClean="0"/>
              <a:t>,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600" dirty="0" smtClean="0"/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600" dirty="0" smtClean="0"/>
              <a:t>полоскание,</a:t>
            </a:r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600" dirty="0"/>
          </a:p>
          <a:p>
            <a:pPr>
              <a:lnSpc>
                <a:spcPct val="80000"/>
              </a:lnSpc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600" dirty="0" smtClean="0"/>
              <a:t>сушка</a:t>
            </a:r>
            <a:endParaRPr lang="en-GB" sz="2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Перевозка </a:t>
            </a:r>
            <a:r>
              <a:rPr lang="ru-RU" dirty="0"/>
              <a:t>животных - журнал мойки и дезинфекции автомобилей</a:t>
            </a:r>
            <a:endParaRPr lang="pl-PL" dirty="0"/>
          </a:p>
        </p:txBody>
      </p:sp>
      <p:pic>
        <p:nvPicPr>
          <p:cNvPr id="4" name="Symbol zastępczy zawartości 3" descr="imag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708920"/>
            <a:ext cx="2543175" cy="1800225"/>
          </a:xfrm>
        </p:spPr>
      </p:pic>
      <p:pic>
        <p:nvPicPr>
          <p:cNvPr id="7" name="Obraz 6" descr="image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628800"/>
            <a:ext cx="2409825" cy="1905000"/>
          </a:xfrm>
          <a:prstGeom prst="rect">
            <a:avLst/>
          </a:prstGeom>
        </p:spPr>
      </p:pic>
      <p:pic>
        <p:nvPicPr>
          <p:cNvPr id="8" name="Obraz 7" descr="unnamed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1484784"/>
            <a:ext cx="3286125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ASF</a:t>
            </a:r>
            <a:endParaRPr lang="pl-PL" dirty="0"/>
          </a:p>
        </p:txBody>
      </p:sp>
      <p:pic>
        <p:nvPicPr>
          <p:cNvPr id="4" name="Symbol zastępczy zawartości 3" descr="zasady mycia i dezynfekcji __rodkow transportu_ obuwia i pomieszcze__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3199623" cy="4669979"/>
          </a:xfrm>
        </p:spPr>
      </p:pic>
      <p:pic>
        <p:nvPicPr>
          <p:cNvPr id="5" name="Obraz 4" descr="zasady mycia i dezynfekcji __rodkow transportu_ obuwia i pomieszcze__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476672"/>
            <a:ext cx="4848254" cy="604867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Здания для животных</a:t>
            </a:r>
            <a:endParaRPr lang="pl-PL" dirty="0"/>
          </a:p>
        </p:txBody>
      </p:sp>
      <p:pic>
        <p:nvPicPr>
          <p:cNvPr id="4" name="Symbol zastępczy zawartości 3" descr="images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2276475" cy="2009775"/>
          </a:xfrm>
        </p:spPr>
      </p:pic>
      <p:pic>
        <p:nvPicPr>
          <p:cNvPr id="5" name="Obraz 4" descr="images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4077072"/>
            <a:ext cx="2466975" cy="1847850"/>
          </a:xfrm>
          <a:prstGeom prst="rect">
            <a:avLst/>
          </a:prstGeom>
        </p:spPr>
      </p:pic>
      <p:pic>
        <p:nvPicPr>
          <p:cNvPr id="6" name="Obraz 5" descr="images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1700808"/>
            <a:ext cx="2809875" cy="16287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Маты </a:t>
            </a:r>
            <a:r>
              <a:rPr lang="ru-RU" dirty="0"/>
              <a:t>для дезинфекции</a:t>
            </a:r>
            <a:endParaRPr lang="pl-PL" dirty="0"/>
          </a:p>
        </p:txBody>
      </p:sp>
      <p:pic>
        <p:nvPicPr>
          <p:cNvPr id="4" name="Symbol zastępczy zawartości 3" descr="images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844824"/>
            <a:ext cx="2171700" cy="2105025"/>
          </a:xfrm>
        </p:spPr>
      </p:pic>
      <p:pic>
        <p:nvPicPr>
          <p:cNvPr id="5" name="Obraz 4" descr="images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4293096"/>
            <a:ext cx="2847975" cy="16097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Проблемы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Проблема </a:t>
            </a:r>
            <a:r>
              <a:rPr lang="ru-RU" dirty="0"/>
              <a:t>заключается в неэффективной дезинфекции животноводческих помещений или транспортных средств, упускающей из виду многие важные аспекты. Среди них мы можем выделить, </a:t>
            </a:r>
            <a:r>
              <a:rPr lang="ru-RU" dirty="0" smtClean="0"/>
              <a:t>напр</a:t>
            </a:r>
            <a:r>
              <a:rPr lang="pl-PL" dirty="0" smtClean="0"/>
              <a:t>.</a:t>
            </a:r>
            <a:r>
              <a:rPr lang="ru-RU" dirty="0" smtClean="0"/>
              <a:t> </a:t>
            </a:r>
            <a:r>
              <a:rPr lang="ru-RU" dirty="0"/>
              <a:t>соответствующую концентрацию дезинфицирующих средств, использование их при несоответствующей комнатной </a:t>
            </a:r>
            <a:r>
              <a:rPr lang="ru-RU" dirty="0">
                <a:solidFill>
                  <a:srgbClr val="FF0000"/>
                </a:solidFill>
              </a:rPr>
              <a:t>а также неточную предварительную очистку и стирку.</a:t>
            </a:r>
            <a:r>
              <a:rPr lang="ru-RU" dirty="0" smtClean="0"/>
              <a:t>температуре</a:t>
            </a:r>
            <a:r>
              <a:rPr lang="ru-RU" dirty="0"/>
              <a:t>, 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/>
              <a:t>Выбор подходящего дезинфицирующего средства для курятника, свинарника, стойла, коровника или транспортного средства очень важен</a:t>
            </a:r>
            <a:r>
              <a:rPr lang="ru-RU" dirty="0"/>
              <a:t>, потому что это зависит от многих факторов, влияющих на его эффективность!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Подготовка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Мы </a:t>
            </a:r>
            <a:r>
              <a:rPr lang="ru-RU" dirty="0"/>
              <a:t>начинаем подготовку с того, что вынимаем животных из </a:t>
            </a:r>
            <a:r>
              <a:rPr lang="ru-RU" dirty="0" smtClean="0"/>
              <a:t>помещения/транспортного </a:t>
            </a:r>
            <a:r>
              <a:rPr lang="ru-RU" dirty="0"/>
              <a:t>средства, удаляем передвижное оборудование, а также подстилку, фекалии, остатки корма, паутину и пыль. Обратите внимание на труднодоступные места, такие как </a:t>
            </a:r>
            <a:r>
              <a:rPr lang="ru-RU" b="1" dirty="0"/>
              <a:t>щели у окон, вентиляции и штанов, элементы кормушек и поилок</a:t>
            </a:r>
            <a:r>
              <a:rPr lang="ru-RU" dirty="0"/>
              <a:t>. Это места, </a:t>
            </a:r>
            <a:r>
              <a:rPr lang="ru-RU" b="1" dirty="0"/>
              <a:t>где обычно темно, сыро и тепло</a:t>
            </a:r>
            <a:r>
              <a:rPr lang="ru-RU" dirty="0"/>
              <a:t> - </a:t>
            </a:r>
            <a:r>
              <a:rPr lang="ru-RU" dirty="0" smtClean="0"/>
              <a:t>идеальные </a:t>
            </a:r>
            <a:r>
              <a:rPr lang="ru-RU" dirty="0"/>
              <a:t>условия для развития микроорганизмов !!!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Транспорт</a:t>
            </a:r>
            <a:r>
              <a:rPr lang="ru-RU" dirty="0"/>
              <a:t>, курятники, копыта….</a:t>
            </a:r>
            <a:endParaRPr lang="pl-PL" dirty="0"/>
          </a:p>
        </p:txBody>
      </p:sp>
      <p:pic>
        <p:nvPicPr>
          <p:cNvPr id="4" name="Symbol zastępczy zawartości 3" descr="images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2619375" cy="1743075"/>
          </a:xfrm>
        </p:spPr>
      </p:pic>
      <p:pic>
        <p:nvPicPr>
          <p:cNvPr id="5" name="Obraz 4" descr="images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1844824"/>
            <a:ext cx="2790825" cy="1638300"/>
          </a:xfrm>
          <a:prstGeom prst="rect">
            <a:avLst/>
          </a:prstGeom>
        </p:spPr>
      </p:pic>
      <p:pic>
        <p:nvPicPr>
          <p:cNvPr id="6" name="Obraz 5" descr="images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4077072"/>
            <a:ext cx="2466975" cy="1847850"/>
          </a:xfrm>
          <a:prstGeom prst="rect">
            <a:avLst/>
          </a:prstGeom>
        </p:spPr>
      </p:pic>
      <p:pic>
        <p:nvPicPr>
          <p:cNvPr id="7" name="Obraz 6" descr="images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3933056"/>
            <a:ext cx="1895475" cy="202882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Стирка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После так называемого «химчистка» можно переходить в стирку. Наиболее эффективным и экономически оправданным является использование моющих средств для </a:t>
            </a:r>
            <a:r>
              <a:rPr lang="ru-RU" b="1" dirty="0"/>
              <a:t>мытья после замачивания поверхности холодной водой</a:t>
            </a:r>
            <a:r>
              <a:rPr lang="ru-RU" dirty="0"/>
              <a:t>. Лучший способ нанесения моющего средства - вспенивание. Грязь и остатки пены смыть холодной водой под давлением. Мытье животноводческого помещения удаляет значительную часть микроорганизмов и повышает эффективность дезинфекции.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Правильная дезинфекция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Дезинфекцию </a:t>
            </a:r>
            <a:r>
              <a:rPr lang="ru-RU" dirty="0"/>
              <a:t>хозяйственного помещения </a:t>
            </a:r>
            <a:r>
              <a:rPr lang="ru-RU" b="1" dirty="0"/>
              <a:t>следует проводить на сухой поверхности.</a:t>
            </a:r>
          </a:p>
          <a:p>
            <a:r>
              <a:rPr lang="ru-RU" dirty="0"/>
              <a:t>В основном потому, что, дезинфицируя влажную поверхность, мы снижаем концентрацию препарата, а значит, и эффективность применяемого средства.</a:t>
            </a:r>
          </a:p>
          <a:p>
            <a:r>
              <a:rPr lang="ru-RU" dirty="0"/>
              <a:t>Нанесение дезинфицирующего раствора (для повседневной дезинфекции следует приготовить 1% раствор, т. </a:t>
            </a:r>
            <a:r>
              <a:rPr lang="ru-RU" dirty="0" smtClean="0"/>
              <a:t>е. </a:t>
            </a:r>
            <a:r>
              <a:rPr lang="ru-RU" dirty="0"/>
              <a:t>10 г препарата на 1 л воды) можно производить с помощью </a:t>
            </a:r>
            <a:r>
              <a:rPr lang="ru-RU" b="1" dirty="0"/>
              <a:t>распылителя или мойки под давлением</a:t>
            </a:r>
            <a:r>
              <a:rPr lang="ru-RU" dirty="0"/>
              <a:t> в виде обливания, разбрасывая около 300 мл раствора на 1 м2. Важно помнить о температуре воды, температуре поверхности и температуре воздуха.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Выбор подходящего дезинфицирующего средства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1. Широкий спектр действия на микроорганизмы.</a:t>
            </a:r>
          </a:p>
          <a:p>
            <a:pPr marL="0" indent="0">
              <a:buNone/>
            </a:pPr>
            <a:r>
              <a:rPr lang="ru-RU" b="1" dirty="0"/>
              <a:t>2. Время действия</a:t>
            </a:r>
          </a:p>
          <a:p>
            <a:pPr marL="0" indent="0">
              <a:buNone/>
            </a:pPr>
            <a:r>
              <a:rPr lang="ru-RU" b="1" dirty="0"/>
              <a:t>3. Температурный диапазон</a:t>
            </a:r>
          </a:p>
          <a:p>
            <a:pPr marL="0" indent="0">
              <a:buNone/>
            </a:pPr>
            <a:r>
              <a:rPr lang="ru-RU" dirty="0"/>
              <a:t>(Дезинфицирующее средство должно быть эффективным как при высоких, так и при низких температурах в здании!)</a:t>
            </a:r>
          </a:p>
          <a:p>
            <a:pPr marL="0" indent="0">
              <a:buNone/>
            </a:pPr>
            <a:r>
              <a:rPr lang="ru-RU" b="1" dirty="0"/>
              <a:t>4. Биобезопасность дезинфицирующего средства.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Лучшими </a:t>
            </a:r>
            <a:r>
              <a:rPr lang="ru-RU" dirty="0"/>
              <a:t>биоразлагаемыми продуктами являются те, которые разлагаются в окружающей среде на углекислый газ и воду, поэтому </a:t>
            </a:r>
            <a:r>
              <a:rPr lang="ru-RU" b="1" dirty="0"/>
              <a:t>после дезинфекции мы не должны их </a:t>
            </a:r>
            <a:r>
              <a:rPr lang="ru-RU" b="1" dirty="0" smtClean="0"/>
              <a:t>промывать!!!</a:t>
            </a:r>
            <a:endParaRPr lang="pl-PL" b="1" dirty="0"/>
          </a:p>
        </p:txBody>
      </p:sp>
      <p:pic>
        <p:nvPicPr>
          <p:cNvPr id="4" name="Obraz 3" descr="indeks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4293096"/>
            <a:ext cx="2914650" cy="1562100"/>
          </a:xfrm>
          <a:prstGeom prst="rect">
            <a:avLst/>
          </a:prstGeom>
        </p:spPr>
      </p:pic>
      <p:pic>
        <p:nvPicPr>
          <p:cNvPr id="5" name="Obraz 4" descr="indek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414908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Безопасность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Мало кто обращает внимание на то, что остается в здании после дезинфекции. Целью </a:t>
            </a:r>
            <a:r>
              <a:rPr lang="ru-RU" dirty="0" smtClean="0"/>
              <a:t>этой обработки </a:t>
            </a:r>
            <a:r>
              <a:rPr lang="ru-RU" dirty="0"/>
              <a:t>является получение ощутимой пользы. </a:t>
            </a:r>
            <a:r>
              <a:rPr lang="ru-RU" b="1" dirty="0"/>
              <a:t>Если препарат уничтожает все микроорганизмы, но токсичные вещества остаются в курятнике или свинарнике, это может оказать очень негативное воздействие на животных, введенных в помещение.</a:t>
            </a:r>
            <a:endParaRPr lang="pl-PL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Завершающий этап </a:t>
            </a:r>
            <a:r>
              <a:rPr lang="ru-RU" b="1" dirty="0" smtClean="0"/>
              <a:t>дезинфекции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O</a:t>
            </a:r>
            <a:r>
              <a:rPr lang="ru-RU" dirty="0" smtClean="0"/>
              <a:t>бработка </a:t>
            </a:r>
            <a:r>
              <a:rPr lang="ru-RU" dirty="0"/>
              <a:t>дисперсиями</a:t>
            </a:r>
            <a:r>
              <a:rPr lang="pl-PL" dirty="0" smtClean="0"/>
              <a:t> </a:t>
            </a:r>
            <a:r>
              <a:rPr lang="ru-RU" dirty="0"/>
              <a:t>(</a:t>
            </a:r>
            <a:r>
              <a:rPr lang="ru-RU" dirty="0" smtClean="0"/>
              <a:t>туманообразование) - </a:t>
            </a:r>
            <a:r>
              <a:rPr lang="ru-RU" dirty="0"/>
              <a:t>заключительный этап дезинфекции животноводческих помещений.</a:t>
            </a:r>
            <a:r>
              <a:rPr lang="pl-PL" dirty="0" smtClean="0"/>
              <a:t> </a:t>
            </a:r>
          </a:p>
          <a:p>
            <a:r>
              <a:rPr lang="ru-RU" dirty="0"/>
              <a:t>Описанные ранее мероприятия нельзя заменить только </a:t>
            </a:r>
            <a:r>
              <a:rPr lang="ru-RU" dirty="0" smtClean="0"/>
              <a:t>обработкой дисперсиями, которая </a:t>
            </a:r>
            <a:r>
              <a:rPr lang="ru-RU" dirty="0"/>
              <a:t>является завершающим этапом правильно проведенной дезинфекции</a:t>
            </a:r>
            <a:r>
              <a:rPr lang="ru-RU" dirty="0" smtClean="0"/>
              <a:t>.</a:t>
            </a:r>
            <a:endParaRPr lang="pl-PL" dirty="0" smtClean="0"/>
          </a:p>
          <a:p>
            <a:r>
              <a:rPr lang="ru-RU" dirty="0"/>
              <a:t>Кроме того, независимо от того, были ли обнаружены опасные инфекционные заболевания в </a:t>
            </a:r>
            <a:r>
              <a:rPr lang="ru-RU" dirty="0" smtClean="0"/>
              <a:t>здании/транспортном </a:t>
            </a:r>
            <a:r>
              <a:rPr lang="ru-RU" dirty="0"/>
              <a:t>средстве или нет, дезинфекцию следует проводить </a:t>
            </a:r>
            <a:r>
              <a:rPr lang="ru-RU" dirty="0" smtClean="0"/>
              <a:t>по системе </a:t>
            </a:r>
            <a:r>
              <a:rPr lang="ru-RU" dirty="0"/>
              <a:t>пустых-полных </a:t>
            </a:r>
            <a:r>
              <a:rPr lang="ru-RU" dirty="0" smtClean="0"/>
              <a:t>помещенийи, </a:t>
            </a:r>
            <a:r>
              <a:rPr lang="ru-RU" dirty="0"/>
              <a:t>заботиться о повседневных действиях, таких как дезинфекция рук, обуви, транспортных средств и т. д</a:t>
            </a:r>
            <a:r>
              <a:rPr lang="ru-RU" dirty="0" smtClean="0"/>
              <a:t>. </a:t>
            </a:r>
            <a:r>
              <a:rPr lang="ru-RU" dirty="0"/>
              <a:t>Чтобы соответствовать требованиям, но также и для защиты наших стада, мы должны применять основные принципы биобезопасности, включая дезинфекцию</a:t>
            </a:r>
            <a:r>
              <a:rPr lang="pl-PL" dirty="0" smtClean="0"/>
              <a:t>!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Спасибо!</a:t>
            </a:r>
            <a:endParaRPr lang="pl-PL" dirty="0"/>
          </a:p>
        </p:txBody>
      </p:sp>
      <p:pic>
        <p:nvPicPr>
          <p:cNvPr id="4" name="Symbol zastępczy zawartości 3" descr="piglet-3386356_19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846673"/>
            <a:ext cx="3048000" cy="203301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228601"/>
            <a:ext cx="8540750" cy="2624336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5400" b="1" u="sng" dirty="0" smtClean="0"/>
              <a:t>ДЕЗИНФЕКЦИЯ</a:t>
            </a:r>
            <a:r>
              <a:rPr lang="pl-PL" sz="5400" b="1" u="sng" dirty="0" smtClean="0"/>
              <a:t/>
            </a:r>
            <a:br>
              <a:rPr lang="pl-PL" sz="5400" b="1" u="sng" dirty="0" smtClean="0"/>
            </a:br>
            <a:endParaRPr lang="pl-PL" sz="5400" b="1" u="sng" dirty="0" smtClean="0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3212977"/>
            <a:ext cx="8540750" cy="2979862"/>
          </a:xfrm>
        </p:spPr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ru-RU" dirty="0">
                <a:solidFill>
                  <a:srgbClr val="FF0000"/>
                </a:solidFill>
              </a:rPr>
              <a:t>Дезинфекция </a:t>
            </a:r>
            <a:r>
              <a:rPr lang="ru-RU" dirty="0" smtClean="0"/>
              <a:t>- </a:t>
            </a:r>
            <a:r>
              <a:rPr lang="ru-RU" dirty="0"/>
              <a:t>это процедура, направленная на уничтожение таких микроорганизмов, как бактерии и вирусы, особенно патогенные. Дезинфекция материала не стерилизует его - это означает, что дезинфекция удаляет микроорганизмы, но не всегда удаляет их </a:t>
            </a:r>
            <a:r>
              <a:rPr lang="ru-RU" dirty="0" smtClean="0"/>
              <a:t>эндоспоровы. </a:t>
            </a:r>
            <a:r>
              <a:rPr lang="ru-RU" dirty="0"/>
              <a:t>Объекты и поверхности, которые могут быть заражены патогенными микроорганизмами (бактериями, вирусами, грибами или паразитами), дезинфицируются.</a:t>
            </a:r>
            <a:endParaRPr lang="pl-PL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204787"/>
            <a:ext cx="8540750" cy="7032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ЗАБОЛЕВАНИЯ</a:t>
            </a:r>
            <a:endParaRPr lang="pl-PL" dirty="0" smtClean="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908050"/>
            <a:ext cx="8540750" cy="565785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sz="2800" dirty="0"/>
              <a:t>Заболевание распространяется через: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- </a:t>
            </a:r>
            <a:r>
              <a:rPr lang="ru-RU" sz="2800" b="1" dirty="0" smtClean="0"/>
              <a:t>домашние </a:t>
            </a:r>
            <a:r>
              <a:rPr lang="ru-RU" sz="2800" b="1" dirty="0"/>
              <a:t>питомцы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- </a:t>
            </a:r>
            <a:r>
              <a:rPr lang="ru-RU" sz="2800" b="1" dirty="0" smtClean="0"/>
              <a:t>услуги </a:t>
            </a:r>
            <a:br>
              <a:rPr lang="ru-RU" sz="2800" b="1" dirty="0" smtClean="0"/>
            </a:br>
            <a:r>
              <a:rPr lang="ru-RU" sz="2800" b="1" dirty="0" smtClean="0"/>
              <a:t>- карма </a:t>
            </a:r>
            <a:br>
              <a:rPr lang="ru-RU" sz="2800" b="1" dirty="0" smtClean="0"/>
            </a:br>
            <a:r>
              <a:rPr lang="ru-RU" sz="2800" b="1" dirty="0" smtClean="0"/>
              <a:t>- вода </a:t>
            </a:r>
            <a:br>
              <a:rPr lang="ru-RU" sz="2800" b="1" dirty="0" smtClean="0"/>
            </a:br>
            <a:r>
              <a:rPr lang="ru-RU" sz="2800" b="1" dirty="0" smtClean="0"/>
              <a:t>- бытовая </a:t>
            </a:r>
            <a:r>
              <a:rPr lang="ru-RU" sz="2800" b="1" dirty="0"/>
              <a:t>техника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- </a:t>
            </a:r>
            <a:r>
              <a:rPr lang="ru-RU" sz="2800" b="1" dirty="0" smtClean="0">
                <a:solidFill>
                  <a:srgbClr val="FF99FF"/>
                </a:solidFill>
              </a:rPr>
              <a:t>транспортные </a:t>
            </a:r>
            <a:r>
              <a:rPr lang="ru-RU" sz="2800" b="1" dirty="0">
                <a:solidFill>
                  <a:srgbClr val="FF99FF"/>
                </a:solidFill>
              </a:rPr>
              <a:t>средства</a:t>
            </a:r>
            <a:r>
              <a:rPr lang="ru-RU" sz="2800" b="1" dirty="0"/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- животноводство </a:t>
            </a:r>
            <a:br>
              <a:rPr lang="ru-RU" sz="2800" b="1" dirty="0" smtClean="0"/>
            </a:br>
            <a:r>
              <a:rPr lang="ru-RU" sz="2800" b="1" dirty="0" smtClean="0"/>
              <a:t>- воздух</a:t>
            </a:r>
            <a:endParaRPr lang="en-GB" sz="2800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200025"/>
            <a:ext cx="8540750" cy="520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/>
              <a:t>ОСНОВНЫЕ СРЕДСТВА</a:t>
            </a:r>
            <a:endParaRPr lang="pl-PL" dirty="0" smtClean="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836613"/>
            <a:ext cx="8540750" cy="5262562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b="1" dirty="0" smtClean="0"/>
              <a:t>Особенности </a:t>
            </a:r>
            <a:r>
              <a:rPr lang="ru-RU" b="1" dirty="0"/>
              <a:t>хорошего </a:t>
            </a:r>
            <a:r>
              <a:rPr lang="ru-RU" b="1" dirty="0" smtClean="0"/>
              <a:t>основного </a:t>
            </a:r>
            <a:r>
              <a:rPr lang="ru-RU" b="1" dirty="0"/>
              <a:t>очищающего средства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 smtClean="0"/>
          </a:p>
          <a:p>
            <a:pPr eaLnBrk="1" hangingPunct="1">
              <a:spcBef>
                <a:spcPts val="500"/>
              </a:spcBef>
              <a:defRPr/>
            </a:pPr>
            <a:r>
              <a:rPr lang="ru-RU" sz="2600" dirty="0" smtClean="0"/>
              <a:t>Обладает </a:t>
            </a:r>
            <a:r>
              <a:rPr lang="ru-RU" sz="2600" dirty="0"/>
              <a:t>обезжиривающими и проникающими </a:t>
            </a:r>
            <a:r>
              <a:rPr lang="ru-RU" sz="2600" dirty="0" smtClean="0"/>
              <a:t>свойствами.</a:t>
            </a:r>
          </a:p>
          <a:p>
            <a:pPr>
              <a:spcBef>
                <a:spcPts val="500"/>
              </a:spcBef>
              <a:defRPr/>
            </a:pPr>
            <a:r>
              <a:rPr lang="ru-RU" sz="2600" dirty="0" smtClean="0"/>
              <a:t>Может </a:t>
            </a:r>
            <a:r>
              <a:rPr lang="ru-RU" sz="2600" dirty="0"/>
              <a:t>использоваться для мытья </a:t>
            </a:r>
            <a:r>
              <a:rPr lang="ru-RU" sz="2600" dirty="0" smtClean="0"/>
              <a:t>пеной и </a:t>
            </a:r>
            <a:r>
              <a:rPr lang="ru-RU" sz="2600" dirty="0"/>
              <a:t>распыления </a:t>
            </a:r>
            <a:r>
              <a:rPr lang="ru-RU" sz="2600" dirty="0" smtClean="0"/>
              <a:t>пены.</a:t>
            </a:r>
          </a:p>
          <a:p>
            <a:pPr>
              <a:spcBef>
                <a:spcPts val="500"/>
              </a:spcBef>
              <a:defRPr/>
            </a:pPr>
            <a:r>
              <a:rPr lang="ru-RU" sz="2600" dirty="0" smtClean="0"/>
              <a:t>Может </a:t>
            </a:r>
            <a:r>
              <a:rPr lang="ru-RU" sz="2600" dirty="0"/>
              <a:t>использоваться в мойках высокого давления и </a:t>
            </a:r>
            <a:r>
              <a:rPr lang="ru-RU" sz="2600" dirty="0" smtClean="0"/>
              <a:t>опрыскивателях</a:t>
            </a:r>
          </a:p>
          <a:p>
            <a:pPr>
              <a:spcBef>
                <a:spcPts val="500"/>
              </a:spcBef>
              <a:defRPr/>
            </a:pPr>
            <a:r>
              <a:rPr lang="ru-RU" sz="2600" dirty="0" smtClean="0"/>
              <a:t>Не </a:t>
            </a:r>
            <a:r>
              <a:rPr lang="ru-RU" sz="2600" dirty="0"/>
              <a:t>разрушает поверхности и устройства</a:t>
            </a:r>
            <a:endParaRPr lang="en-GB" sz="2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-34925"/>
            <a:ext cx="8540750" cy="7032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КИСЛОТН</a:t>
            </a:r>
            <a:r>
              <a:rPr lang="ru-RU" dirty="0"/>
              <a:t>Ы</a:t>
            </a:r>
            <a:r>
              <a:rPr lang="ru-RU" dirty="0" smtClean="0"/>
              <a:t>Е СРЕДСТВА</a:t>
            </a:r>
            <a:endParaRPr lang="pl-PL" dirty="0" smtClean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692150"/>
            <a:ext cx="8540750" cy="5673725"/>
          </a:xfrm>
        </p:spPr>
        <p:txBody>
          <a:bodyPr>
            <a:normAutofit/>
          </a:bodyPr>
          <a:lstStyle/>
          <a:p>
            <a:pPr algn="ctr">
              <a:spcBef>
                <a:spcPts val="900"/>
              </a:spcBef>
              <a:buNone/>
              <a:defRPr/>
            </a:pPr>
            <a:r>
              <a:rPr lang="ru-RU" sz="3600" b="1" dirty="0"/>
              <a:t>Особенности хорошего </a:t>
            </a:r>
            <a:r>
              <a:rPr lang="ru-RU" sz="3600" b="1" dirty="0" smtClean="0"/>
              <a:t>кислотного </a:t>
            </a:r>
            <a:r>
              <a:rPr lang="ru-RU" sz="3600" b="1" dirty="0"/>
              <a:t>очищающего средства</a:t>
            </a:r>
            <a:endParaRPr lang="en-GB" sz="3600" b="1" dirty="0" smtClean="0"/>
          </a:p>
          <a:p>
            <a:pPr>
              <a:spcBef>
                <a:spcPts val="500"/>
              </a:spcBef>
              <a:defRPr/>
            </a:pPr>
            <a:r>
              <a:rPr lang="ru-RU" sz="3100" dirty="0" smtClean="0"/>
              <a:t>Удаление </a:t>
            </a:r>
            <a:r>
              <a:rPr lang="ru-RU" sz="3100" dirty="0"/>
              <a:t>известкового налета и известковых отложений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Хорошие моющие свойства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Хорошие пенообразующие свойства.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Может использоваться в мойках высокого давления и опрыскивателях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Некоррозийный</a:t>
            </a:r>
            <a:endParaRPr lang="en-GB" sz="31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692150"/>
            <a:ext cx="8540750" cy="6296025"/>
          </a:xfrm>
        </p:spPr>
        <p:txBody>
          <a:bodyPr>
            <a:normAutofit/>
          </a:bodyPr>
          <a:lstStyle/>
          <a:p>
            <a:pPr algn="ctr">
              <a:spcBef>
                <a:spcPts val="900"/>
              </a:spcBef>
              <a:buNone/>
              <a:defRPr/>
            </a:pPr>
            <a:r>
              <a:rPr lang="ru-RU" sz="4000" b="1" dirty="0"/>
              <a:t>Особенности хорошего </a:t>
            </a:r>
            <a:r>
              <a:rPr lang="ru-RU" sz="4000" b="1" dirty="0" smtClean="0"/>
              <a:t>очищающего средства</a:t>
            </a:r>
            <a:endParaRPr lang="en-GB" sz="4000" dirty="0" smtClean="0"/>
          </a:p>
          <a:p>
            <a:pPr>
              <a:spcBef>
                <a:spcPts val="500"/>
              </a:spcBef>
              <a:defRPr/>
            </a:pPr>
            <a:r>
              <a:rPr lang="ru-RU" sz="3100" dirty="0" smtClean="0"/>
              <a:t>имеет </a:t>
            </a:r>
            <a:r>
              <a:rPr lang="ru-RU" sz="3100" dirty="0"/>
              <a:t>способность смачивать поверхность,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вызывает пептизацию и набухание белков,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растворяет органические и неорганические загрязнители,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предотвращает повторное образование осадка,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обладает способностью проникать в грязь,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легко снимается во время ополаскивания,</a:t>
            </a:r>
          </a:p>
          <a:p>
            <a:pPr>
              <a:spcBef>
                <a:spcPts val="500"/>
              </a:spcBef>
              <a:defRPr/>
            </a:pPr>
            <a:r>
              <a:rPr lang="ru-RU" sz="3100" dirty="0"/>
              <a:t>это биоразлагаемый</a:t>
            </a:r>
            <a:endParaRPr lang="ru-RU" sz="3100" dirty="0" smtClean="0"/>
          </a:p>
          <a:p>
            <a:pPr eaLnBrk="1" hangingPunct="1">
              <a:spcBef>
                <a:spcPts val="775"/>
              </a:spcBef>
              <a:buClrTx/>
              <a:buFontTx/>
              <a:buNone/>
              <a:defRPr/>
            </a:pPr>
            <a:endParaRPr lang="en-GB" sz="31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-373063"/>
            <a:ext cx="8540750" cy="1739901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3600" b="1" dirty="0" smtClean="0"/>
              <a:t>Состав </a:t>
            </a:r>
            <a:r>
              <a:rPr lang="ru-RU" sz="3600" b="1" dirty="0"/>
              <a:t>моющих средств</a:t>
            </a:r>
            <a:endParaRPr lang="en-GB" sz="3600" b="1" dirty="0" smtClean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1125538"/>
            <a:ext cx="8540750" cy="4973637"/>
          </a:xfrm>
        </p:spPr>
        <p:txBody>
          <a:bodyPr/>
          <a:lstStyle/>
          <a:p>
            <a:pPr>
              <a:lnSpc>
                <a:spcPct val="93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b="1" dirty="0" smtClean="0"/>
              <a:t>Моющие средства</a:t>
            </a:r>
            <a:endParaRPr lang="en-GB" b="1" dirty="0" smtClean="0">
              <a:cs typeface="Arial" charset="0"/>
            </a:endParaRPr>
          </a:p>
          <a:p>
            <a:pPr lvl="2">
              <a:lnSpc>
                <a:spcPct val="92000"/>
              </a:lnSpc>
              <a:spcBef>
                <a:spcPts val="1063"/>
              </a:spcBef>
              <a:buSzPct val="45000"/>
              <a:buFont typeface="Wingdings" charset="2"/>
              <a:buChar char="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3200" dirty="0"/>
              <a:t>ослабляют силы, связывающие частицы грязи с полом </a:t>
            </a:r>
            <a:endParaRPr lang="pl-PL" sz="3200" dirty="0" smtClean="0"/>
          </a:p>
          <a:p>
            <a:pPr lvl="2">
              <a:lnSpc>
                <a:spcPct val="92000"/>
              </a:lnSpc>
              <a:spcBef>
                <a:spcPts val="1063"/>
              </a:spcBef>
              <a:buSzPct val="45000"/>
              <a:buFont typeface="Wingdings" charset="2"/>
              <a:buChar char="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3200" dirty="0" smtClean="0"/>
              <a:t>разбивают </a:t>
            </a:r>
            <a:r>
              <a:rPr lang="ru-RU" sz="3200" dirty="0"/>
              <a:t>эти частицы на фрагменты</a:t>
            </a:r>
            <a:r>
              <a:rPr lang="ru-RU" dirty="0" smtClean="0"/>
              <a:t/>
            </a:r>
            <a:br>
              <a:rPr lang="ru-RU" dirty="0" smtClean="0"/>
            </a:br>
            <a:endParaRPr lang="pl-PL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3200" b="1" dirty="0"/>
              <a:t>Состав моющих средств</a:t>
            </a:r>
            <a:endParaRPr lang="en-GB" sz="3200" b="1" dirty="0" smtClean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1268413"/>
            <a:ext cx="8540750" cy="5094287"/>
          </a:xfrm>
        </p:spPr>
        <p:txBody>
          <a:bodyPr>
            <a:normAutofit/>
          </a:bodyPr>
          <a:lstStyle/>
          <a:p>
            <a:pPr marL="457200" lvl="1" indent="0" eaLnBrk="1">
              <a:lnSpc>
                <a:spcPct val="92000"/>
              </a:lnSpc>
              <a:spcBef>
                <a:spcPts val="1225"/>
              </a:spcBef>
              <a:buSzPct val="4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800" dirty="0" smtClean="0">
                <a:latin typeface="Lucida Sans Unicode" pitchFamily="32" charset="0"/>
              </a:rPr>
              <a:t>Поверхностно-активные </a:t>
            </a:r>
            <a:r>
              <a:rPr lang="ru-RU" sz="1800" dirty="0">
                <a:latin typeface="Lucida Sans Unicode" pitchFamily="32" charset="0"/>
              </a:rPr>
              <a:t>вещества </a:t>
            </a:r>
            <a:r>
              <a:rPr lang="ru-RU" sz="1800" b="1" dirty="0">
                <a:latin typeface="Lucida Sans Unicode" pitchFamily="32" charset="0"/>
              </a:rPr>
              <a:t>(ПАВ)</a:t>
            </a:r>
          </a:p>
          <a:p>
            <a:pPr lvl="1">
              <a:lnSpc>
                <a:spcPct val="92000"/>
              </a:lnSpc>
              <a:spcBef>
                <a:spcPts val="1225"/>
              </a:spcBef>
              <a:buSzPct val="4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800" b="1" dirty="0" smtClean="0">
                <a:latin typeface="Lucida Sans Unicode" pitchFamily="32" charset="0"/>
              </a:rPr>
              <a:t>уменьшают </a:t>
            </a:r>
            <a:r>
              <a:rPr lang="ru-RU" sz="1800" b="1" dirty="0">
                <a:latin typeface="Lucida Sans Unicode" pitchFamily="32" charset="0"/>
              </a:rPr>
              <a:t>поверхностное натяжение воды или водного раствора чистящего средства. Это позволяет растворам, содержащим поверхностно-активные вещества, проникать глубже в узкие щели.</a:t>
            </a:r>
          </a:p>
          <a:p>
            <a:pPr marL="457200" lvl="1" indent="0">
              <a:lnSpc>
                <a:spcPct val="92000"/>
              </a:lnSpc>
              <a:spcBef>
                <a:spcPts val="1225"/>
              </a:spcBef>
              <a:buSzPct val="4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800" b="1" dirty="0">
                <a:latin typeface="Lucida Sans Unicode" pitchFamily="32" charset="0"/>
              </a:rPr>
              <a:t>Щелочные агенты обладают способностью растворять белки и омылять жиры. Эффективность их действия возрастает с увеличением pH.</a:t>
            </a:r>
          </a:p>
          <a:p>
            <a:pPr lvl="1">
              <a:lnSpc>
                <a:spcPct val="92000"/>
              </a:lnSpc>
              <a:spcBef>
                <a:spcPts val="1225"/>
              </a:spcBef>
              <a:buSzPct val="4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800" b="1" dirty="0">
                <a:latin typeface="Lucida Sans Unicode" pitchFamily="32" charset="0"/>
              </a:rPr>
              <a:t>Основания NaOH и </a:t>
            </a:r>
            <a:r>
              <a:rPr lang="ru-RU" sz="1800" b="1" dirty="0" smtClean="0">
                <a:latin typeface="Lucida Sans Unicode" pitchFamily="32" charset="0"/>
              </a:rPr>
              <a:t>KOH</a:t>
            </a:r>
            <a:br>
              <a:rPr lang="ru-RU" sz="1800" b="1" dirty="0" smtClean="0">
                <a:latin typeface="Lucida Sans Unicode" pitchFamily="32" charset="0"/>
              </a:rPr>
            </a:br>
            <a:r>
              <a:rPr lang="ru-RU" sz="1800" b="1" dirty="0" smtClean="0">
                <a:latin typeface="Lucida Sans Unicode" pitchFamily="32" charset="0"/>
              </a:rPr>
              <a:t>Наиболее </a:t>
            </a:r>
            <a:r>
              <a:rPr lang="ru-RU" sz="1800" b="1" dirty="0">
                <a:latin typeface="Lucida Sans Unicode" pitchFamily="32" charset="0"/>
              </a:rPr>
              <a:t>часто используемые. </a:t>
            </a:r>
            <a:r>
              <a:rPr lang="ru-RU" sz="1800" b="1" dirty="0" smtClean="0">
                <a:latin typeface="Lucida Sans Unicode" pitchFamily="32" charset="0"/>
              </a:rPr>
              <a:t/>
            </a:r>
            <a:br>
              <a:rPr lang="ru-RU" sz="1800" b="1" dirty="0" smtClean="0">
                <a:latin typeface="Lucida Sans Unicode" pitchFamily="32" charset="0"/>
              </a:rPr>
            </a:br>
            <a:r>
              <a:rPr lang="ru-RU" sz="1800" b="1" dirty="0" smtClean="0">
                <a:latin typeface="Lucida Sans Unicode" pitchFamily="32" charset="0"/>
              </a:rPr>
              <a:t>Может </a:t>
            </a:r>
            <a:r>
              <a:rPr lang="ru-RU" sz="1800" b="1" dirty="0">
                <a:latin typeface="Lucida Sans Unicode" pitchFamily="32" charset="0"/>
              </a:rPr>
              <a:t>вызывать коррозию поверхностей из цинка, алюминия, оцинкованного железа и стекла. </a:t>
            </a:r>
            <a:r>
              <a:rPr lang="ru-RU" sz="1800" b="1" dirty="0" smtClean="0">
                <a:latin typeface="Lucida Sans Unicode" pitchFamily="32" charset="0"/>
              </a:rPr>
              <a:t/>
            </a:r>
            <a:br>
              <a:rPr lang="ru-RU" sz="1800" b="1" dirty="0" smtClean="0">
                <a:latin typeface="Lucida Sans Unicode" pitchFamily="32" charset="0"/>
              </a:rPr>
            </a:br>
            <a:r>
              <a:rPr lang="ru-RU" sz="1800" b="1" dirty="0" smtClean="0">
                <a:latin typeface="Lucida Sans Unicode" pitchFamily="32" charset="0"/>
              </a:rPr>
              <a:t>Используется </a:t>
            </a:r>
            <a:r>
              <a:rPr lang="ru-RU" sz="1800" b="1" dirty="0">
                <a:latin typeface="Lucida Sans Unicode" pitchFamily="32" charset="0"/>
              </a:rPr>
              <a:t>для механической стирки.</a:t>
            </a:r>
          </a:p>
          <a:p>
            <a:pPr lvl="1">
              <a:lnSpc>
                <a:spcPct val="92000"/>
              </a:lnSpc>
              <a:spcBef>
                <a:spcPts val="1225"/>
              </a:spcBef>
              <a:buSzPct val="4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800" b="1" dirty="0">
                <a:latin typeface="Lucida Sans Unicode" pitchFamily="32" charset="0"/>
              </a:rPr>
              <a:t>Карбонат натрия (Na2CO3). </a:t>
            </a:r>
            <a:r>
              <a:rPr lang="ru-RU" sz="1800" b="1" dirty="0" smtClean="0">
                <a:latin typeface="Lucida Sans Unicode" pitchFamily="32" charset="0"/>
              </a:rPr>
              <a:t/>
            </a:r>
            <a:br>
              <a:rPr lang="ru-RU" sz="1800" b="1" dirty="0" smtClean="0">
                <a:latin typeface="Lucida Sans Unicode" pitchFamily="32" charset="0"/>
              </a:rPr>
            </a:br>
            <a:r>
              <a:rPr lang="ru-RU" sz="1800" b="1" dirty="0" smtClean="0">
                <a:latin typeface="Lucida Sans Unicode" pitchFamily="32" charset="0"/>
              </a:rPr>
              <a:t>Он </a:t>
            </a:r>
            <a:r>
              <a:rPr lang="ru-RU" sz="1800" b="1" dirty="0">
                <a:latin typeface="Lucida Sans Unicode" pitchFamily="32" charset="0"/>
              </a:rPr>
              <a:t>относится к более слабым щелочным агентам. </a:t>
            </a:r>
            <a:r>
              <a:rPr lang="ru-RU" sz="1800" b="1" dirty="0" smtClean="0">
                <a:latin typeface="Lucida Sans Unicode" pitchFamily="32" charset="0"/>
              </a:rPr>
              <a:t/>
            </a:r>
            <a:br>
              <a:rPr lang="ru-RU" sz="1800" b="1" dirty="0" smtClean="0">
                <a:latin typeface="Lucida Sans Unicode" pitchFamily="32" charset="0"/>
              </a:rPr>
            </a:br>
            <a:r>
              <a:rPr lang="ru-RU" sz="1800" b="1" dirty="0" smtClean="0">
                <a:latin typeface="Lucida Sans Unicode" pitchFamily="32" charset="0"/>
              </a:rPr>
              <a:t>Хуже </a:t>
            </a:r>
            <a:r>
              <a:rPr lang="ru-RU" sz="1800" b="1" dirty="0">
                <a:latin typeface="Lucida Sans Unicode" pitchFamily="32" charset="0"/>
              </a:rPr>
              <a:t>растворяет белки. </a:t>
            </a:r>
            <a:r>
              <a:rPr lang="ru-RU" sz="1800" b="1" dirty="0" smtClean="0">
                <a:latin typeface="Lucida Sans Unicode" pitchFamily="32" charset="0"/>
              </a:rPr>
              <a:t/>
            </a:r>
            <a:br>
              <a:rPr lang="ru-RU" sz="1800" b="1" dirty="0" smtClean="0">
                <a:latin typeface="Lucida Sans Unicode" pitchFamily="32" charset="0"/>
              </a:rPr>
            </a:br>
            <a:r>
              <a:rPr lang="ru-RU" sz="1800" b="1" dirty="0" smtClean="0">
                <a:latin typeface="Lucida Sans Unicode" pitchFamily="32" charset="0"/>
              </a:rPr>
              <a:t>Подходит </a:t>
            </a:r>
            <a:r>
              <a:rPr lang="ru-RU" sz="1800" b="1" dirty="0">
                <a:latin typeface="Lucida Sans Unicode" pitchFamily="32" charset="0"/>
              </a:rPr>
              <a:t>для мытья рук.</a:t>
            </a:r>
            <a:endParaRPr lang="en-GB" sz="1800" b="1" dirty="0" smtClean="0">
              <a:latin typeface="Lucida Sans Unicode" pitchFamily="32" charset="0"/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1800" b="1" dirty="0" smtClean="0">
              <a:latin typeface="Lucida Sans Unicode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928</Words>
  <Application>Microsoft Office PowerPoint</Application>
  <PresentationFormat>Pokaz na ekranie (4:3)</PresentationFormat>
  <Paragraphs>104</Paragraphs>
  <Slides>26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1" baseType="lpstr">
      <vt:lpstr>Arial</vt:lpstr>
      <vt:lpstr>Calibri</vt:lpstr>
      <vt:lpstr>Lucida Sans Unicode</vt:lpstr>
      <vt:lpstr>Wingdings</vt:lpstr>
      <vt:lpstr>Motyw pakietu Office</vt:lpstr>
      <vt:lpstr> Дезинфекция транспортных средств и зданий, где содержатся животные</vt:lpstr>
      <vt:lpstr>Транспорт, курятники, копыта….</vt:lpstr>
      <vt:lpstr>ДЕЗИНФЕКЦИЯ </vt:lpstr>
      <vt:lpstr>ЗАБОЛЕВАНИЯ</vt:lpstr>
      <vt:lpstr>ОСНОВНЫЕ СРЕДСТВА</vt:lpstr>
      <vt:lpstr>КИСЛОТНЫЕ СРЕДСТВА</vt:lpstr>
      <vt:lpstr>Prezentacja programu PowerPoint</vt:lpstr>
      <vt:lpstr>Состав моющих средств</vt:lpstr>
      <vt:lpstr>Состав моющих средств</vt:lpstr>
      <vt:lpstr>Prezentacja programu PowerPoint</vt:lpstr>
      <vt:lpstr>Prezentacja programu PowerPoint</vt:lpstr>
      <vt:lpstr>Особенности хорошего дезинфицирующего средства</vt:lpstr>
      <vt:lpstr>СТИРКА - общие правила</vt:lpstr>
      <vt:lpstr>Перевозка животных - журнал мойки и дезинфекции автомобилей</vt:lpstr>
      <vt:lpstr>ASF</vt:lpstr>
      <vt:lpstr>Здания для животных</vt:lpstr>
      <vt:lpstr>Маты для дезинфекции</vt:lpstr>
      <vt:lpstr>Проблемы</vt:lpstr>
      <vt:lpstr>Подготовка</vt:lpstr>
      <vt:lpstr>Стирка</vt:lpstr>
      <vt:lpstr>Правильная дезинфекция</vt:lpstr>
      <vt:lpstr>Выбор подходящего дезинфицирующего средства</vt:lpstr>
      <vt:lpstr>БИО</vt:lpstr>
      <vt:lpstr>Безопасность</vt:lpstr>
      <vt:lpstr>Завершающий этап дезинфекции</vt:lpstr>
      <vt:lpstr>Спасибо!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Dezynfekcja pojazdów i budynków w których są utrzymywane zwierzęta</dc:title>
  <dc:creator>1</dc:creator>
  <cp:lastModifiedBy>Malinowski Bartosz</cp:lastModifiedBy>
  <cp:revision>26</cp:revision>
  <dcterms:created xsi:type="dcterms:W3CDTF">2020-10-20T08:43:53Z</dcterms:created>
  <dcterms:modified xsi:type="dcterms:W3CDTF">2020-11-29T12:21:10Z</dcterms:modified>
</cp:coreProperties>
</file>